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2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78" r:id="rId10"/>
    <p:sldId id="262" r:id="rId11"/>
    <p:sldId id="275" r:id="rId12"/>
    <p:sldId id="276" r:id="rId13"/>
    <p:sldId id="279" r:id="rId14"/>
    <p:sldId id="280" r:id="rId15"/>
    <p:sldId id="277" r:id="rId16"/>
    <p:sldId id="281" r:id="rId17"/>
    <p:sldId id="263" r:id="rId18"/>
    <p:sldId id="282" r:id="rId19"/>
    <p:sldId id="295" r:id="rId20"/>
    <p:sldId id="264" r:id="rId21"/>
    <p:sldId id="297" r:id="rId22"/>
    <p:sldId id="294" r:id="rId23"/>
    <p:sldId id="265" r:id="rId24"/>
    <p:sldId id="266" r:id="rId25"/>
    <p:sldId id="283" r:id="rId26"/>
    <p:sldId id="285" r:id="rId27"/>
    <p:sldId id="286" r:id="rId28"/>
    <p:sldId id="267" r:id="rId29"/>
    <p:sldId id="269" r:id="rId30"/>
    <p:sldId id="268" r:id="rId31"/>
    <p:sldId id="270" r:id="rId32"/>
    <p:sldId id="271" r:id="rId33"/>
    <p:sldId id="272" r:id="rId34"/>
    <p:sldId id="273" r:id="rId35"/>
    <p:sldId id="298" r:id="rId36"/>
    <p:sldId id="299" r:id="rId37"/>
    <p:sldId id="300" r:id="rId38"/>
    <p:sldId id="303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2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26C66-2A0B-495A-A6F7-0234881AFC28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A7B4-7A77-4AB8-BA30-6887CB6C1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153F-9CE8-4D76-A70A-C95AFD88247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D56D-7547-495A-8219-CF5312142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Yucatan</a:t>
            </a:r>
            <a:r>
              <a:rPr lang="en-US" baseline="0" dirty="0" smtClean="0"/>
              <a:t> Peninsula has many sinkholes which are filled with water from underground rivers.</a:t>
            </a:r>
          </a:p>
          <a:p>
            <a:r>
              <a:rPr lang="en-US" baseline="0" dirty="0" smtClean="0"/>
              <a:t>The Mayans believed that these sinkholes were a way to the gods, and would often throw human sacrifices down the sinkholes.</a:t>
            </a:r>
          </a:p>
          <a:p>
            <a:r>
              <a:rPr lang="en-US" baseline="0" dirty="0" smtClean="0"/>
              <a:t>They believed that the gods gave them water, so they gave them back blood.</a:t>
            </a:r>
          </a:p>
          <a:p>
            <a:r>
              <a:rPr lang="en-US" baseline="0" dirty="0" smtClean="0"/>
              <a:t>Priests had enormous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</a:t>
            </a:r>
            <a:r>
              <a:rPr lang="en-US" baseline="0" dirty="0" smtClean="0"/>
              <a:t> tracked the movement of the sun, moon and stars – used the information to create a 365 day calendar</a:t>
            </a:r>
          </a:p>
          <a:p>
            <a:r>
              <a:rPr lang="en-US" baseline="0" dirty="0" smtClean="0"/>
              <a:t>Written language similar to hieroglyphics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Aztecs built a city called Tenochtitlan</a:t>
            </a:r>
            <a:r>
              <a:rPr lang="en-US" baseline="0" dirty="0" smtClean="0"/>
              <a:t> in the marshes near Lake </a:t>
            </a:r>
            <a:r>
              <a:rPr lang="en-US" baseline="0" dirty="0" err="1" smtClean="0"/>
              <a:t>Texcoco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king led the men into battle.</a:t>
            </a:r>
          </a:p>
          <a:p>
            <a:r>
              <a:rPr lang="en-US" baseline="0" dirty="0" smtClean="0"/>
              <a:t>You could become a nobleman by proving yourself in battle </a:t>
            </a:r>
          </a:p>
          <a:p>
            <a:r>
              <a:rPr lang="en-US" baseline="0" dirty="0" smtClean="0"/>
              <a:t>Dying in battle meant you were honored in the afterlife.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Macchu</a:t>
            </a:r>
            <a:r>
              <a:rPr lang="en-US" dirty="0" smtClean="0"/>
              <a:t> Picchu</a:t>
            </a:r>
          </a:p>
          <a:p>
            <a:pPr>
              <a:buFontTx/>
              <a:buChar char="-"/>
            </a:pPr>
            <a:r>
              <a:rPr lang="en-US" dirty="0" smtClean="0"/>
              <a:t>Could have been a religious</a:t>
            </a:r>
            <a:r>
              <a:rPr lang="en-US" baseline="0" dirty="0" smtClean="0"/>
              <a:t> site</a:t>
            </a:r>
          </a:p>
          <a:p>
            <a:pPr>
              <a:buFontTx/>
              <a:buChar char="-"/>
            </a:pPr>
            <a:r>
              <a:rPr lang="en-US" baseline="0" dirty="0" smtClean="0"/>
              <a:t>Could have been a retreat for kings</a:t>
            </a:r>
          </a:p>
          <a:p>
            <a:pPr>
              <a:buFontTx/>
              <a:buChar char="-"/>
            </a:pPr>
            <a:r>
              <a:rPr lang="en-US" baseline="0" dirty="0" smtClean="0"/>
              <a:t>Very high in the Andes Mountains</a:t>
            </a:r>
          </a:p>
          <a:p>
            <a:pPr>
              <a:buFontTx/>
              <a:buChar char="-"/>
            </a:pPr>
            <a:r>
              <a:rPr lang="en-US" baseline="0" dirty="0" smtClean="0"/>
              <a:t> they built their buildings out of granite with no mortar – this allowed the buildings to shift slightly during earthquakes, but would not often fall.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in what is now south central</a:t>
            </a:r>
            <a:r>
              <a:rPr lang="en-US" baseline="0" dirty="0" smtClean="0"/>
              <a:t> Arizona</a:t>
            </a:r>
          </a:p>
          <a:p>
            <a:r>
              <a:rPr lang="en-US" dirty="0" smtClean="0"/>
              <a:t>Created a canal system diverting the water</a:t>
            </a:r>
            <a:r>
              <a:rPr lang="en-US" baseline="0" dirty="0" smtClean="0"/>
              <a:t> from the Gila and Salt 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Anasazi</a:t>
            </a:r>
            <a:r>
              <a:rPr lang="en-US" baseline="0" dirty="0" smtClean="0"/>
              <a:t> – “pueblo” dwellings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on the four corners</a:t>
            </a:r>
            <a:r>
              <a:rPr lang="en-US" baseline="0" dirty="0" smtClean="0"/>
              <a:t> area – Utah, Colorado, Arizona, and New Mexico</a:t>
            </a:r>
          </a:p>
          <a:p>
            <a:r>
              <a:rPr lang="en-US" baseline="0" dirty="0" smtClean="0"/>
              <a:t>Chaco Canyon is probably the most famous example of the adobe/pueblo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Mound</a:t>
            </a:r>
            <a:r>
              <a:rPr lang="en-US" baseline="0" dirty="0" smtClean="0"/>
              <a:t> Builders include the </a:t>
            </a:r>
            <a:r>
              <a:rPr lang="en-US" baseline="0" dirty="0" err="1" smtClean="0"/>
              <a:t>Adena</a:t>
            </a:r>
            <a:r>
              <a:rPr lang="en-US" baseline="0" dirty="0" smtClean="0"/>
              <a:t>, Hopewell, Mississippians and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</a:t>
            </a:r>
            <a:r>
              <a:rPr lang="en-US" baseline="0" dirty="0" smtClean="0"/>
              <a:t> level may have been as much as 300 feet lower.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Creek and the Cherokee Indians</a:t>
            </a:r>
            <a:r>
              <a:rPr lang="en-US" baseline="0" dirty="0" smtClean="0"/>
              <a:t> were considered Mississippians and were common in Alabama and Georgia.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in New England area, as well as</a:t>
            </a:r>
            <a:r>
              <a:rPr lang="en-US" baseline="0" dirty="0" smtClean="0"/>
              <a:t> Eastern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in</a:t>
            </a:r>
            <a:r>
              <a:rPr lang="en-US" baseline="0" dirty="0" smtClean="0"/>
              <a:t> the Great Lakes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in Alaska/</a:t>
            </a:r>
            <a:r>
              <a:rPr lang="en-US" baseline="0" dirty="0" smtClean="0"/>
              <a:t> Northern Canada</a:t>
            </a:r>
          </a:p>
          <a:p>
            <a:r>
              <a:rPr lang="en-US" baseline="0" dirty="0" smtClean="0"/>
              <a:t>Why do they depend heavily upon hunting?  (poor agriculture – cold climate)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Mayan ruins weren’t discovered until 1839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D56D-7547-495A-8219-CF53121429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22100-B2CB-424E-B5C7-A6DF1CC37657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1AA5-277C-429A-8499-463FA8215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s.lib.ncsu.edu/index.php/Image:Logograms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81000"/>
            <a:ext cx="3581400" cy="5745163"/>
          </a:xfrm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pic>
        <p:nvPicPr>
          <p:cNvPr id="1026" name="Picture 2" descr="http://radiofreethinker.files.wordpress.com/2012/05/163-1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724400" cy="629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514350" indent="-514350">
              <a:buAutoNum type="alphaUcPeriod" startAt="2"/>
            </a:pPr>
            <a:r>
              <a:rPr lang="en-US" dirty="0" smtClean="0"/>
              <a:t>Maya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they were an empire on the Yucatan Peninsula.</a:t>
            </a:r>
            <a:endParaRPr lang="en-US" dirty="0"/>
          </a:p>
        </p:txBody>
      </p:sp>
      <p:pic>
        <p:nvPicPr>
          <p:cNvPr id="19458" name="Picture 2" descr="http://meyerisland.wikispaces.com/file/view/AztecMayaMap2.jpg/31943155/AztecMaya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09950"/>
            <a:ext cx="5486400" cy="3448050"/>
          </a:xfrm>
          <a:prstGeom prst="rect">
            <a:avLst/>
          </a:prstGeom>
          <a:noFill/>
        </p:spPr>
      </p:pic>
      <p:pic>
        <p:nvPicPr>
          <p:cNvPr id="19460" name="Picture 4" descr="http://lisboncs.schoolwires.com/6500_92121121114/lib/6500_92121121114/pictures/Maya%20pyram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399880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Mayans cities were a series of </a:t>
            </a:r>
            <a:r>
              <a:rPr lang="en-US" dirty="0" smtClean="0">
                <a:solidFill>
                  <a:srgbClr val="FF0000"/>
                </a:solidFill>
              </a:rPr>
              <a:t>city-states</a:t>
            </a:r>
            <a:r>
              <a:rPr lang="en-US" dirty="0" smtClean="0"/>
              <a:t>, which often fought each other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</p:txBody>
      </p:sp>
      <p:pic>
        <p:nvPicPr>
          <p:cNvPr id="34818" name="Picture 2" descr="http://www.naturephoto-cz.com/photos/sevcik/tulum-mayan-ruins--maya-ruins-tu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404412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4403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3.  Religion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 the temples were built on top of a pyramid.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 </a:t>
            </a:r>
            <a:r>
              <a:rPr lang="en-US" dirty="0" smtClean="0">
                <a:solidFill>
                  <a:srgbClr val="FF0000"/>
                </a:solidFill>
              </a:rPr>
              <a:t>human sacrifices </a:t>
            </a:r>
            <a:r>
              <a:rPr lang="en-US" dirty="0" smtClean="0"/>
              <a:t>to the gods were common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static.travelmuse.com/docs/artwork/columns/off-beat/coba/off-beat-coba-mayan-ball-court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52400"/>
            <a:ext cx="870857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z.about.com/d/ancienthistory/1/0/0/n/2/MayaBall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4.  Science and language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used </a:t>
            </a:r>
            <a:r>
              <a:rPr lang="en-US" dirty="0" smtClean="0">
                <a:solidFill>
                  <a:srgbClr val="FF0000"/>
                </a:solidFill>
              </a:rPr>
              <a:t>astronomy</a:t>
            </a:r>
            <a:r>
              <a:rPr lang="en-US" dirty="0" smtClean="0"/>
              <a:t> to create a calendar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they had a written language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229600" cy="6096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Image:logograms.gif">
            <a:hlinkClick r:id="rId3" tooltip="Image:logograms.gi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066800"/>
            <a:ext cx="59676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C.  Toltec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lived in northern Mexico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warriors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3.  used gold and silver for jewelry</a:t>
            </a:r>
          </a:p>
          <a:p>
            <a:pPr marL="514350" indent="-514350">
              <a:buNone/>
            </a:pPr>
            <a:r>
              <a:rPr lang="en-US" dirty="0" smtClean="0"/>
              <a:t>	4.  Used </a:t>
            </a:r>
            <a:r>
              <a:rPr lang="en-US" dirty="0" smtClean="0">
                <a:solidFill>
                  <a:srgbClr val="FF0000"/>
                </a:solidFill>
              </a:rPr>
              <a:t>obsidian</a:t>
            </a:r>
            <a:r>
              <a:rPr lang="en-US" dirty="0" smtClean="0"/>
              <a:t> for jewelry and weapons</a:t>
            </a:r>
            <a:endParaRPr lang="en-US" dirty="0"/>
          </a:p>
        </p:txBody>
      </p:sp>
      <p:pic>
        <p:nvPicPr>
          <p:cNvPr id="20482" name="Picture 2" descr="http://www.famsi.org/research/williams/images/Fig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481160"/>
            <a:ext cx="3733800" cy="337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200400" cy="1143000"/>
          </a:xfrm>
        </p:spPr>
        <p:txBody>
          <a:bodyPr/>
          <a:lstStyle/>
          <a:p>
            <a:r>
              <a:rPr lang="en-US" dirty="0" smtClean="0"/>
              <a:t>D. 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1.  The Aztecs built a huge empire, which included about </a:t>
            </a:r>
            <a:r>
              <a:rPr lang="en-US" dirty="0" smtClean="0">
                <a:solidFill>
                  <a:srgbClr val="FF0000"/>
                </a:solidFill>
              </a:rPr>
              <a:t>5 million </a:t>
            </a:r>
            <a:r>
              <a:rPr lang="en-US" dirty="0" smtClean="0"/>
              <a:t>people when Europeans arrived.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They were a warrior people – known for their military power.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Human sacrifice </a:t>
            </a:r>
            <a:r>
              <a:rPr lang="en-US" dirty="0" smtClean="0"/>
              <a:t>was very common in their culture.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3.bp.blogspot.com/_IoKyba98jXs/TKkSTcSemHI/AAAAAAAAFFY/GVWujVPOWvc/s1600/az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EQ:  Who was in North and South America prior to Christopher Columbus “discovering” the Americas?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 descr="http://meyerisland.wikispaces.com/file/view/AztecMayaMap2.jpg/31943155/AztecMaya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60849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4.bp.blogspot.com/__Zf3dVKYww0/SarJJ4BgIFI/AAAAAAAABW0/32brV7Vxr54/s400/Tenochtitl%C3%A1n+Diego+Ri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5317046"/>
          </a:xfrm>
          <a:prstGeom prst="rect">
            <a:avLst/>
          </a:prstGeom>
          <a:noFill/>
        </p:spPr>
      </p:pic>
      <p:pic>
        <p:nvPicPr>
          <p:cNvPr id="56324" name="Picture 4" descr="http://www.anthroarcheart.org/grfx/v10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4495800" cy="298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precolumbianjade.com/images/aztec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7772400" cy="635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 Civilizations in 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Moche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lived in dry coastal areas of what is now Peru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used </a:t>
            </a:r>
            <a:r>
              <a:rPr lang="en-US" dirty="0" smtClean="0">
                <a:solidFill>
                  <a:srgbClr val="FF0000"/>
                </a:solidFill>
              </a:rPr>
              <a:t>irrigation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</p:txBody>
      </p:sp>
      <p:pic>
        <p:nvPicPr>
          <p:cNvPr id="21506" name="Picture 2" descr="http://www.lindakreft.com/Images/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399"/>
            <a:ext cx="2971800" cy="3708869"/>
          </a:xfrm>
          <a:prstGeom prst="rect">
            <a:avLst/>
          </a:prstGeom>
          <a:noFill/>
        </p:spPr>
      </p:pic>
      <p:pic>
        <p:nvPicPr>
          <p:cNvPr id="21508" name="Picture 4" descr="http://www.peruembassy-uk.com/Embassy2006/images/img_moche_cul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4343400" cy="279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AutoNum type="alphaUcPeriod" startAt="2"/>
            </a:pPr>
            <a:r>
              <a:rPr lang="en-US" dirty="0" smtClean="0"/>
              <a:t>Incans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civilization on the west coast of South America in the Andes Mountains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</p:txBody>
      </p:sp>
      <p:pic>
        <p:nvPicPr>
          <p:cNvPr id="23554" name="Picture 2" descr="http://www.english-online.at/history/inca/inc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38400"/>
            <a:ext cx="2952750" cy="4171950"/>
          </a:xfrm>
          <a:prstGeom prst="rect">
            <a:avLst/>
          </a:prstGeom>
          <a:noFill/>
        </p:spPr>
      </p:pic>
      <p:sp>
        <p:nvSpPr>
          <p:cNvPr id="28674" name="AutoShape 2" descr="data:image/jpeg;base64,/9j/4AAQSkZJRgABAQAAAQABAAD/2wCEAAkGBhQQEBAQEBQREBAWFRUQFBAUFBUUEBYPFhcVFxYQFBYXHCYeFxkkGhUVHy8gJCcpLCwsFh4xNTAqNScsLCkBCQoKDgwOGg8PGiwkHyU0KjQpMCk1LDQsLTUsLCwtLi8vNCwsNCwsNi0vLCosNTAsLCk0LCksKS81LCwsLDAsLP/AABEIAOEA4QMBIgACEQEDEQH/xAAcAAEAAgMBAQEAAAAAAAAAAAAABQYDBAcBAgj/xABFEAACAQIDBQUDCAgFAwUAAAABAgADEQQSIQUGMUFREyJhcYEHMpEUI2KCobHB8DNCUnKSorLRU2NzwuEks/EIFRaj0//EABsBAQACAwEBAAAAAAAAAAAAAAAEBQIDBgEH/8QAMxEAAgEDAgMECQQDAQAAAAAAAAECAwQREiEFMUETUXGhIjJhgbHB0eHwFDOR8QZCclL/2gAMAwEAAhEDEQA/AO4REQBERAEREAREQBERAEREAREQBERAEREAREQBERAEREAREQBERAEREAREQBERAEREAREQBETxmAFzoOs8bSWWD2JHVtrqPdBPjymD/wB2bXhKWtxy0pPGW/D8RvVCb3wTESIp7ZP6wFpIYfGK/unXpzkm14pbXL0wlv3PZ/f3GM6U4c0Z4iJZGoREQBERAEREAREQBERAEREAREQBERAEREAREQBERAPLyD2hj85Kj3Bw8T1m9tfE5UtzbT05yAzTkuOXsm/00OX+30+ZYWtHK1v3Ga8+WqTGKnGfJfh+eRnL9mT9J9l59UapBBGlufjNctHaaAfm82aHtgycM7FowGM7RdfeHH+825WsDicrKfHXylkE7jhF7K5o4n60dn7e5/ncU1xS7OW3I9iIlyRxERAEREAREQBERAEREAREQBERAEREAREQBERAK/turepbjYAW+2Rhb0PQ/nWSW0qRNV7AnyBPITQrpk1cFQf2hYHw14z51dKUrio2ur+Jd0MKCSMdTSx58hzPgJm7BrDu/Ei/AjlfrM2z6I988Tw8F5KJuuNJVVrnQ9KQlVw8EMTlPeBXx4i/n/eYCbHWSGIF7iRbOEDZyVUah7EjLzBPID8fCTaD1rPUkwllZN2k3X4f3MtWz6uamp9PhpK5htl1GAYKbEXBJAuDz4ywbNw7Ilm43JA46WE6Pg1CtSrycotJrr47fMrbyUJJYeTbiInVFaIiIAiIgCIiAIiIAiIgCIiAIiIAiIgCIiAIiIAnM/bfvTWwNHBfJ2CO1ZmJKhlKKh7jAjmWHQ6Tpkoe/mEFesKDWam6BHpse7ZidT0I4g8biR7icYQ9JZXUkW1J1Z6U8c/Iit2NuY7EU6J7Ki71KSVgELIAjqrZ3LEhBdrAak2Okmqm1qqOaVamKdQAN72ZGBvZla2o0I5HThqL+YDZLYTC1aNByhNCnQp4jLnZDSUqpcLYka8V4XPCaGzMDV7LB0q9ZsVVoqytiWDAuXcMB3u8wVQBmOpnPV+H2c6faaVqLCm81dLXo9/uGM2+Ra12J0CU6b1KhP0VW5Pw5Sk76szYXFvXrVKlBqdqdN1FN6OKDqFpsigZrk3uwuuQ3ltxVXEUkxg2eaC401bKarqlsPmYsUzgqTmy3BtpbmBPnfDDU8QaL1Up1mApGqAD8nbEKtRS9j74Ba2uh7nSSbe1o28FUWM/nI3SbnVdGEenPxXUtfs43hXG7NwtQXzrTSlVDAg9qihWIvxUkEg/2Ms8qHs32ctGjiRTYdka7EUQoC0nsudVI/VJN7ciT6W+X0XqSZRzjpk49wiImRiIiIAiIgCIiAIiIAiIgCIiAIiIAiIgCIiAIiIAnGt6d68u8VTC950NKhQAUFiuKGaohAHIipY6cwToJ2Wfnfc6scfvJVxg71MVcRWVh7uXK9Oj/KAfSYTgpx0szhOVN6480dKba2RlzOVRtFbLdASLjObXAPXhMiY/I+apcqbZai607eJHA+PCRmBbtxiaBJWpRqvTuCVawOam6nlYEC/VZK4bCsujVVqC2prYYmuT41sKVUjzS/CUaoJycXLDXeXLrLSpKOU10IWrjC1R3RbJct2jCwuSTcX5eMjcVvEKOHqYiucyi+VQNXy6hfiFBPLNeSm9OELoEU4UKxCsvYVDWZCbMq1Kz9263GiE68Rxlb2xQXF4HGvTsadOm9Gm3Iup+ccfWFvJRN1K2UqmM5xzwbLi/VK316cN4Szz8Sy+wDaL1sDizUOZ/llSoTyvUSm5t9YsfWdPnEf/AE4Y7vY+gTxWjXUc/wBdGP8ARO3S5KB8xERB4IiIAiIgCIiAIiIAiIgCIiAIiIAiIgCIiAIiIBCb7bUbDbPxdanbtBSYU78O0IsCfAXv6Tj3sfwgp1V6tSqt6Aoo+xb+suftq232eDqUhYkqARfvZq5amqjremuKP1BKruWwo4nDqdBlNG/1Ofqs1VJYcV7S0saHaUa8+6D8/smTdOv2WOxVQXy5zmH0dAT6Wv6Se2hRDrcMwB5qxH2iVzYFTtcXib694tb98AlfRsw9JuVsacKrrUBNIXNMgEm3+EengenlOduambiUOpYW8HGnTT5pL4FZ3yxjYeg4oBnxDjIpBLOiG+ap1JtcC3M+E39xaAbd4La11xKnz7Sp/wATBsrDNXrHEVuF8yry6ADwEmMXtFUwWMUWzL38o5572+Jpv9ssbGvGMuy688kHjNGVSKqJ8sLBz32J7T7DauGv7tWnUwxP72VlH8SCfpmfjnYuKai9KopyvTdXB6MpGvp+E/XOxtpricPRrp7tRA9uhPFT4g3HpLfoVJuxETwCIiAIiIAiIgCIiAIiIAiIgCIiAIiIAiIgCIiAc79rO63b0UxHa5BSrJVakVBWpfJTVQRqCO9biPnG8LUANY3Gh43HGdH9q20MtHD0AdXc1CPoUxb+p1+E5vINxL0vA7r/AB+glayk16z8lt9Sa3QxITFrc/pFZPr+8Cf4Tr9KXTEYYMCCARfUGczp1CrKy6MpDA+INxOpbOritSWqvBgG+I4Tl+KwcJqquux5xWl2c1UXJ7fx9iGxOFy2IFhb7PzaVTeWj85TvwKNpyOVhr48Z0Svh7gj1/P55yi700CvYE8mqUvPMAw/oPxmPD62qojVYTjKrHUQWx90cHicYvyqpVo03sD2ZVUapfg7EEoG4XHPmDrO97I2TSwtFKFBezpKLBbknxJLEknxM4NaXrcrf3sguGxbfN8Kddv1eiVD+z0blz6zraNb/WRp4xwd73FBf9L5r5nS4nitfUa+PKeyWciIiIAiIgCIiAIiIAiIgCIiAIiIAiIgCIiAIifFWoFUsxsoBYk8ABqTAOS+0nHdpjyl7ikiU7dGPfY+uZB9WVgzPtLEPVq1cQ6sva1GcZlK6EkquvMLYeQmvKub1SbPqVhSVK3hBdEvv5nt5ddwdpAq+HPFTnUfQY6/zf1CUkTa2btA0KyVV/VOo6ofeX4a+YEhXlv29Fw69BfW/wCoouC59PE6vUSVTezBZsPWPNMtcfUPe/kLS10cQtWmrqQVYXBHMGRWOxVMAioy6hka5GvI/EG/rOSspShU5bpnHW05QmsLdP4HMg0T4KZCUuGykrmBBBtpmBHI8fWe3nbrc72LTWUWPdjfergbI162G/wr99B/lE8voHTpbn1XZO3qOKTNQqK+gYrfvqGFxmXiJwcmeYx2U0KyO6OFamGRirgo19GBuO7USb413DCe6Od4lwalWanT9GT/AIfU/RMSmezfeo4rDFK9QNiKbZCWIDvTOqPbnzW/0Zc5OjJSWUcTXoyo1HTnzRoY/bVKgypUYB21VeZHXXSZsPj0qaA68bHjbr4z3HYNatN6bAEMCNQGAuONjppKbu/g2wuNXD1mzWQ9m2tmzaK2vD3XFuvpNM5zhNdzNtKlCpTk84kt/EvUTwT2SCIIiIAiIgCIiAIiIAiIgCIiAJSPabvOKFA4Wmf+orLY2OqUCbM5twLWKj1PKWraG0lpfSc+6g4nxPQeM51vPu6lV62KqOUr1LNa5K91QqrYnQWUfaZDuLmEPRzuWfDaEZ1oyq+r8SgYao1IkrYX95SLow6OvMfaOVjNpXDDMugvYqTcqTewvzXQ2PhrqDNXEPY2OhHKalLGZHzWzA91l/aQkXXwOgIPIgGREs7o71zjT9KP9ksJ6Z5UW1rG6kB1bhmRvdbw8uRBHKeXjJOi1JZRvUdu1qdHsUcolydPe11IB6XufWRzrmOZiSf2jqx9TrPomAZjGEY5cVzMY0YRbcVjPM+DT00/JnlOpcT7YzTqtlbwP3/+bfGZiT0bm5MWNa1NT0qN/Mqf/mJ6tS8w7ScCknU1XHoqJf8ArE86mFxJKGSW3M2l2WIY5c4ZLEeRuPvMvtHeVRwWpT/dJA+yQXsVTNiMW37NKmvqzMf9k63l8BNqtXP0lLBxfErynGu4yhnlvn2eBS6e+JH658mUH7tZHbX2sMS4clbhclgDYi5PO/WdENMdB8J8Ng0PFEPmoP4TKVrUa0uexXU72jCWqNPfx+xT93N4Gpt2dTWmeYPut1sddeY9et7hh8UrglTe3HkZVN691LjtsKuVx71JRoR+0q8j1A4/fX9hb1vh6mWsGUg5WVrjQ9b6j8+uMJ1KDUJ7rvN07andxdWjtLqjqMTWwO0ErKGpsCOY5g9COU2ZYpprKKZpp4YiInp4IiIBrVNo01YIzAMSBY9TwF+FzfhNmVXeuqtPiQGLK6X0BItoD10k/szHivSSqoIDX0PEEEgjTxBkelWc5yg+hInR0041FyZtxEEyQRxI/aO0wl1Sxfn0XxPj4TR2vvEqgrTPDQv+C9fOR2D2NVxNi96NLj/mN6Hh5n7ZX1bmUn2dHd9/RE6lbJLtKrwviatbaTMxWiDVqtxbjrKb7Qdo4jZ7UVZFZ6ysy1WOZVKkBkCDiwup1Nu8NDrOw4HZtOiuWmoXqf1j5niZX/aNut8vwToovXpntqPUuoN6f1luuulyDynlOyUVqnuyTC+WtRgsR7+v2PztTxzmoXqMzZtGJ6dQOAAPTxm032zEcNrYi3Ig6EHmLcjMrAgC/l8J7LD5HR0YyhFpvYlNl4zMnZHimZ6f7h1qU/8AePJ+szVHIPUSCo4koyupsykMPMfhylhpkVU7VB3P11GppHXR+eXQ2Y6EeNxNMlp3LC1rr9tvHceJVBn2DNKoljdT/afJ2kE0qXUngOvlPEu4nuvGH7mxvkyPx1ZchsyErr7w5cvz0muMaajfco6eXPzh8JUvcAW6E6kHyEyS33I9Sv2kWoLJno1ri8wbarjLQTW/zlU/XZUH2UQfWMHRPuN3TrqTZQovmcnmoAJJ6AzDgsDU2jjVo4cG7kU0uNEoIAO0foAozHxNuJmcY5kVt5daacVLxfuOxexPZ2XBVcQQAa1WynmadIZR/P2k6LNPZGy0wtClh6eiU0FNb8SAOJ8TxPnNyWEVpWDh7ir21SU+8RETI0AiQ+8G69LGKM4y1B7tVffA/ZP7S+B+wyYieNKSwzOE5QkpReGUbZ+5GJoVU7OuvZAglrMHy3F1C8OHjLyIiYQpxh6psr3E67TnzERE2GgREQDXxuCWsjU3F1PxB5MOhEpmzcdUwZakHQpcmzA2BvYlbEWueUtu1dprRXiM5HdH+4+E5jt+oXqZh0sJU31XTOKg8SLrhlB1VKM16L+JaMRvfUpnMpp1RzQi38JHD1vMFbeqpi7U0TJm7vZq2ZmPixAsv/N9JXNkUxqzgm3I9Zfd3tkLh0NeoLVHF7WJKobWQAa3Ol7eXKR7eVavJ03J46kq7pW1qs6cy6fnsM+yd3Vp2qVbPV49UU/RHXx+6TU0qO16TAFXuDcg2YXCgMTw6EGfabTpswVWBYqrgAH3HvkYm2gOU2v0MuqdONOOmK2OeqVJVHqkzYaoBxPj6dYepbjf4EzTxfZlwrMQ9hoL+6xKi5tpc3EwU61AhAtRTnqGineBLVqRfNSF+LL2dS45ZW6TYYFP3t9ly4uq+JwlRKVRiTUpsD2T1Dbvhl1Q9dCCehvep1fZFjuGWgR1FU2+1QZ1ta1BhcVLi4TRmvma9tLc9baW0mfD42mpWnnBdgrgG9yHzZTrwvkaw+iek1OlFvJZUuJ3FKOhPK9p+dd5NzcVs8/9RTITlWS7Ubnlmt3TfSzW9ZCUsUVYGmzK/BSjEPc8lKm+vSfqr5dTa65lNg9xe+iHK/nlOh6HQzWw9XCg56fYK1ixZVVXsApJOl+DofJh1mLo+02ricselHc4vu/uFtTGqXqO+FpEGzVRaq2hsFQWbU21JXjfWc/pqzNds3aXCkNfMHvaxvre+k/W9GsrrmUgjUXHUGxHgQQRbwn5r3s2f8n2vi6Q4fKe0A6LVK1QPLv29JjOChHKNtnXlcVdM34GLZVOzG9rkcfIjT7ZJsJH4NbOfNh+P4SQIkGTyd5awUaeDX/+LYzHMy4MGoncFWn2oRQSWAqMrEAr3Be1zoNJ2D2deztNlUmZmFXF1AO0qgd1V5Uad+CjmeLHXSwAp3syx/Z7QVCbLVR6duRcd8fYj/xTscsKGHHJwnHFKndSj0e/578iIibyiEREAREQBERAEREA8iexAKji9iEI1bFOSx4UlYgZjwzP7zW46WtY8ZXMRss9klY92mxPZpxZkAHzh8CSLdeMteKf5ZXWiL9kvff/AE78D0LHTyB53nxjqgrY3D0h7iMdOXzYLH0zKq+kpalKEt4+C9r6su6FzUp837X3JJcveRmx9hNTxNKlVsdBUYDgBa+Q9dRa/jLsa4DBDobXH9vOVjE7S7LHVXIzZUqELwJyUg2UeeU/GYn2k+Kq1jQsTSp0nyqwYkuCSqstwSCttPQibISdGL7GOXq8jRcRqV2pTfRb9NyZfYYFKijOMtJHTMRYG65cxswtbjPcLse1SnWV1YCnSpe6TcUu01Uhra9oeINrSAr739vTSgFJrFsrqRYFF1YeFwCCOVjMT7wXwy1BfK2dbDNYOG7wUsSWPzgN/onhaSZXWzcYt/n3I7sqqai1u/v9C2YjZpastYMBYKuUqSe6xYkEMBqCRqDNSju0EqrWDklahrZbDJnZaiMRrcFldAeP6IaC5vD1d6awSlWyWWuMlAXuC5ICMf3r3HUH4be8e9Bwxp4db1MQwUXAF8zHIthoMzNwH5GxV8xbw9vPuMP0tRtRXXPlz/g2cRsunRoqr1EUqy1GqMD3shJC2zXtrwB69ZnOwT2yVs/eVKSAZe582atyQW5is1tbqVBudQdH5emEqUhiVdq1TKO1AzU1ZjbskJ1FtLnieJ6CJwG8bVjTRMyVKrsoruzCkPooPdZgOXXTmTPO3aSyt+5e7bzEbapJaktv7+hZk2NawL3C9sad1sQapPvWPeChiBw8bnWY8NsVKFF6BZGWpf8ASjMWuqhw2ZruvdsBfurZRootW22+Qz0+zrvjS57ov3aYJ5DkBfW1teOsyUN5jVU5SamSka9cWYLTIIvTuedsw8bGw421u6knjR5ozdnUSz+fj6d5a8Eow9EB6hZVLd9iW7pYkKWJJNgbXJJ01M437W8Bl2zSe2lWjSbzdHdT9gWXFNvOcPVcAGnRZVdiL/Pu6m45ZlJD6jS69ZVd/sSK77JrLe1sWpu4du41M3YjQE5wbaWvawnkbh1YvMWvEmWNvOlcwb78fMqlH3x+998kMsiFq6qfFfvEmpGZ31vLKaPvZOL7DE4etw7OsjE/5eYZ/wCXMPWfoGfnSql8y9QR69Z3fdjafynB4aseLU1LDo4FmH8QMmWr5o5b/JaW8KnivmvmSkREmHJCIiAIiIAiIgCIiAIiIBA7vYc0cK1Z/wBJUBrtfkLXRPCy29SZDbr1RUx7WIbJRN9dczMlifg0u2XS3Lp+E+KdBV90BfIAfdIjtlmGHtElq52nlby8iAxWwKrY5MQpQUlYOb3znuZCtrW9b85OUMFTQsURELWzFVCk2va9uPE/GZ4m+FOMM467mmdWU0k+iwRlXd6i2IXElPnlvZgSASQVuyg2Y2YjX8BPg7rYfsuw7P5rNny53PesV5m4FiRbhJaJnpR52s//AEzBUwaMEDKpCsHUEe6y+6R0tIza+6tLE1Fqs1WnVWwD02ANgbjiDqDzGsmohxT5nkKk4PMXgh8Durh6T9rkNWr/AItZmq1AfAuTl9LTdOyqXZdh2aCiNBTCgKOeg5a9JtxGEHUnJ5bZpbM2UmHVlQsQztUJY5jdvw+/ibkknZegpDCws1wfG+hvMkT0xbbeWaNLY1FaJodmhonijDMG8Wv7x04mc69q2Cp0mwQpKlMKmKbIihR3vk/e05937J1Oca9qO0e0xddQe7Spij4ByCxP/wBgH1Zor7QLjg0XO6Unyim3/H1wc+U3Hw+wiWAGV6geIlgpe6PIfdIEjtrJ5TMbjWdR9k+0M2HrUCRelUzqOfZ1e9/WKv2TmLiWT2e7W+T41FJslUdg3C2cm9Mn63d+vM6EtM0R+M2/b2kkua3Xu5+WTskREsz5wIiIAiIgCIiAIiIAiIgCIiAIiIAiIgCIiAeT2IgCIiADOBb7fp8d/q1P+4Z7EjXHJHQcC9er/wAsqOG/Pxlioe6vkIiQpnW2HJgzNs/9NQ/1qP8A3FiJjHmiZX/bl4P4H6CiIlwfJhERAEREAREQBERAPIiIB//Z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QEBAQEBQREBAWFRUQFBAUFBUUEBYPFhcVFxYQFBYXHCYeFxkkGhUVHy8gJCcpLCwsFh4xNTAqNScsLCkBCQoKDgwOGg8PGiwkHyU0KjQpMCk1LDQsLTUsLCwtLi8vNCwsNCwsNi0vLCosNTAsLCk0LCksKS81LCwsLDAsLP/AABEIAOEA4QMBIgACEQEDEQH/xAAcAAEAAgMBAQEAAAAAAAAAAAAABQYDBAcBAgj/xABFEAACAQIDBQUDCAgFAwUAAAABAgADEQQSIQUGMUFREyJhcYEHMpEUI2KCobHB8DNCUnKSorLRU2NzwuEks/EIFRaj0//EABsBAQACAwEBAAAAAAAAAAAAAAAEBQIDBgEH/8QAMxEAAgEDAgMECQQDAQAAAAAAAAECAwQREiEFMUETUXGhIjJhgbHB0eHwFDOR8QZCclL/2gAMAwEAAhEDEQA/AO4REQBERAEREAREQBERAEREAREQBERAEREAREQBERAEREAREQBERAEREAREQBERAEREAREQBETxmAFzoOs8bSWWD2JHVtrqPdBPjymD/wB2bXhKWtxy0pPGW/D8RvVCb3wTESIp7ZP6wFpIYfGK/unXpzkm14pbXL0wlv3PZ/f3GM6U4c0Z4iJZGoREQBERAEREAREQBERAEREAREQBERAEREAREQBERAPLyD2hj85Kj3Bw8T1m9tfE5UtzbT05yAzTkuOXsm/00OX+30+ZYWtHK1v3Ga8+WqTGKnGfJfh+eRnL9mT9J9l59UapBBGlufjNctHaaAfm82aHtgycM7FowGM7RdfeHH+825WsDicrKfHXylkE7jhF7K5o4n60dn7e5/ncU1xS7OW3I9iIlyRxERAEREAREQBERAEREAREQBERAEREAREQBERAK/turepbjYAW+2Rhb0PQ/nWSW0qRNV7AnyBPITQrpk1cFQf2hYHw14z51dKUrio2ur+Jd0MKCSMdTSx58hzPgJm7BrDu/Ei/AjlfrM2z6I988Tw8F5KJuuNJVVrnQ9KQlVw8EMTlPeBXx4i/n/eYCbHWSGIF7iRbOEDZyVUah7EjLzBPID8fCTaD1rPUkwllZN2k3X4f3MtWz6uamp9PhpK5htl1GAYKbEXBJAuDz4ywbNw7Ilm43JA46WE6Pg1CtSrycotJrr47fMrbyUJJYeTbiInVFaIiIAiIgCIiAIiIAiIgCIiAIiIAiIgCIiAIiIAnM/bfvTWwNHBfJ2CO1ZmJKhlKKh7jAjmWHQ6Tpkoe/mEFesKDWam6BHpse7ZidT0I4g8biR7icYQ9JZXUkW1J1Z6U8c/Iit2NuY7EU6J7Ki71KSVgELIAjqrZ3LEhBdrAak2Okmqm1qqOaVamKdQAN72ZGBvZla2o0I5HThqL+YDZLYTC1aNByhNCnQp4jLnZDSUqpcLYka8V4XPCaGzMDV7LB0q9ZsVVoqytiWDAuXcMB3u8wVQBmOpnPV+H2c6faaVqLCm81dLXo9/uGM2+Ra12J0CU6b1KhP0VW5Pw5Sk76szYXFvXrVKlBqdqdN1FN6OKDqFpsigZrk3uwuuQ3ltxVXEUkxg2eaC401bKarqlsPmYsUzgqTmy3BtpbmBPnfDDU8QaL1Up1mApGqAD8nbEKtRS9j74Ba2uh7nSSbe1o28FUWM/nI3SbnVdGEenPxXUtfs43hXG7NwtQXzrTSlVDAg9qihWIvxUkEg/2Ms8qHs32ctGjiRTYdka7EUQoC0nsudVI/VJN7ciT6W+X0XqSZRzjpk49wiImRiIiIAiIgCIiAIiIAiIgCIiAIiIAiIgCIiAIiIAnGt6d68u8VTC950NKhQAUFiuKGaohAHIipY6cwToJ2Wfnfc6scfvJVxg71MVcRWVh7uXK9Oj/KAfSYTgpx0szhOVN6480dKba2RlzOVRtFbLdASLjObXAPXhMiY/I+apcqbZai607eJHA+PCRmBbtxiaBJWpRqvTuCVawOam6nlYEC/VZK4bCsujVVqC2prYYmuT41sKVUjzS/CUaoJycXLDXeXLrLSpKOU10IWrjC1R3RbJct2jCwuSTcX5eMjcVvEKOHqYiucyi+VQNXy6hfiFBPLNeSm9OELoEU4UKxCsvYVDWZCbMq1Kz9263GiE68Rxlb2xQXF4HGvTsadOm9Gm3Iup+ccfWFvJRN1K2UqmM5xzwbLi/VK316cN4Szz8Sy+wDaL1sDizUOZ/llSoTyvUSm5t9YsfWdPnEf/AE4Y7vY+gTxWjXUc/wBdGP8ARO3S5KB8xERB4IiIAiIgCIiAIiIAiIgCIiAIiIAiIgCIiAIiIBCb7bUbDbPxdanbtBSYU78O0IsCfAXv6Tj3sfwgp1V6tSqt6Aoo+xb+suftq232eDqUhYkqARfvZq5amqjremuKP1BKruWwo4nDqdBlNG/1Ofqs1VJYcV7S0saHaUa8+6D8/smTdOv2WOxVQXy5zmH0dAT6Wv6Se2hRDrcMwB5qxH2iVzYFTtcXib694tb98AlfRsw9JuVsacKrrUBNIXNMgEm3+EengenlOduambiUOpYW8HGnTT5pL4FZ3yxjYeg4oBnxDjIpBLOiG+ap1JtcC3M+E39xaAbd4La11xKnz7Sp/wATBsrDNXrHEVuF8yry6ADwEmMXtFUwWMUWzL38o5572+Jpv9ssbGvGMuy688kHjNGVSKqJ8sLBz32J7T7DauGv7tWnUwxP72VlH8SCfpmfjnYuKai9KopyvTdXB6MpGvp+E/XOxtpricPRrp7tRA9uhPFT4g3HpLfoVJuxETwCIiAIiIAiIgCIiAIiIAiIgCIiAIiIAiIgCIiAc79rO63b0UxHa5BSrJVakVBWpfJTVQRqCO9biPnG8LUANY3Gh43HGdH9q20MtHD0AdXc1CPoUxb+p1+E5vINxL0vA7r/AB+glayk16z8lt9Sa3QxITFrc/pFZPr+8Cf4Tr9KXTEYYMCCARfUGczp1CrKy6MpDA+INxOpbOritSWqvBgG+I4Tl+KwcJqquux5xWl2c1UXJ7fx9iGxOFy2IFhb7PzaVTeWj85TvwKNpyOVhr48Z0Svh7gj1/P55yi700CvYE8mqUvPMAw/oPxmPD62qojVYTjKrHUQWx90cHicYvyqpVo03sD2ZVUapfg7EEoG4XHPmDrO97I2TSwtFKFBezpKLBbknxJLEknxM4NaXrcrf3sguGxbfN8Kddv1eiVD+z0blz6zraNb/WRp4xwd73FBf9L5r5nS4nitfUa+PKeyWciIiIAiIgCIiAIiIAiIgCIiAIiIAiIgCIiAIifFWoFUsxsoBYk8ABqTAOS+0nHdpjyl7ikiU7dGPfY+uZB9WVgzPtLEPVq1cQ6sva1GcZlK6EkquvMLYeQmvKub1SbPqVhSVK3hBdEvv5nt5ddwdpAq+HPFTnUfQY6/zf1CUkTa2btA0KyVV/VOo6ofeX4a+YEhXlv29Fw69BfW/wCoouC59PE6vUSVTezBZsPWPNMtcfUPe/kLS10cQtWmrqQVYXBHMGRWOxVMAioy6hka5GvI/EG/rOSspShU5bpnHW05QmsLdP4HMg0T4KZCUuGykrmBBBtpmBHI8fWe3nbrc72LTWUWPdjfergbI162G/wr99B/lE8voHTpbn1XZO3qOKTNQqK+gYrfvqGFxmXiJwcmeYx2U0KyO6OFamGRirgo19GBuO7USb413DCe6Od4lwalWanT9GT/AIfU/RMSmezfeo4rDFK9QNiKbZCWIDvTOqPbnzW/0Zc5OjJSWUcTXoyo1HTnzRoY/bVKgypUYB21VeZHXXSZsPj0qaA68bHjbr4z3HYNatN6bAEMCNQGAuONjppKbu/g2wuNXD1mzWQ9m2tmzaK2vD3XFuvpNM5zhNdzNtKlCpTk84kt/EvUTwT2SCIIiIAiIgCIiAIiIAiIgCIiAJSPabvOKFA4Wmf+orLY2OqUCbM5twLWKj1PKWraG0lpfSc+6g4nxPQeM51vPu6lV62KqOUr1LNa5K91QqrYnQWUfaZDuLmEPRzuWfDaEZ1oyq+r8SgYao1IkrYX95SLow6OvMfaOVjNpXDDMugvYqTcqTewvzXQ2PhrqDNXEPY2OhHKalLGZHzWzA91l/aQkXXwOgIPIgGREs7o71zjT9KP9ksJ6Z5UW1rG6kB1bhmRvdbw8uRBHKeXjJOi1JZRvUdu1qdHsUcolydPe11IB6XufWRzrmOZiSf2jqx9TrPomAZjGEY5cVzMY0YRbcVjPM+DT00/JnlOpcT7YzTqtlbwP3/+bfGZiT0bm5MWNa1NT0qN/Mqf/mJ6tS8w7ScCknU1XHoqJf8ArE86mFxJKGSW3M2l2WIY5c4ZLEeRuPvMvtHeVRwWpT/dJA+yQXsVTNiMW37NKmvqzMf9k63l8BNqtXP0lLBxfErynGu4yhnlvn2eBS6e+JH658mUH7tZHbX2sMS4clbhclgDYi5PO/WdENMdB8J8Ng0PFEPmoP4TKVrUa0uexXU72jCWqNPfx+xT93N4Gpt2dTWmeYPut1sddeY9et7hh8UrglTe3HkZVN691LjtsKuVx71JRoR+0q8j1A4/fX9hb1vh6mWsGUg5WVrjQ9b6j8+uMJ1KDUJ7rvN07andxdWjtLqjqMTWwO0ErKGpsCOY5g9COU2ZYpprKKZpp4YiInp4IiIBrVNo01YIzAMSBY9TwF+FzfhNmVXeuqtPiQGLK6X0BItoD10k/szHivSSqoIDX0PEEEgjTxBkelWc5yg+hInR0041FyZtxEEyQRxI/aO0wl1Sxfn0XxPj4TR2vvEqgrTPDQv+C9fOR2D2NVxNi96NLj/mN6Hh5n7ZX1bmUn2dHd9/RE6lbJLtKrwviatbaTMxWiDVqtxbjrKb7Qdo4jZ7UVZFZ6ysy1WOZVKkBkCDiwup1Nu8NDrOw4HZtOiuWmoXqf1j5niZX/aNut8vwToovXpntqPUuoN6f1luuulyDynlOyUVqnuyTC+WtRgsR7+v2PztTxzmoXqMzZtGJ6dQOAAPTxm032zEcNrYi3Ig6EHmLcjMrAgC/l8J7LD5HR0YyhFpvYlNl4zMnZHimZ6f7h1qU/8AePJ+szVHIPUSCo4koyupsykMPMfhylhpkVU7VB3P11GppHXR+eXQ2Y6EeNxNMlp3LC1rr9tvHceJVBn2DNKoljdT/afJ2kE0qXUngOvlPEu4nuvGH7mxvkyPx1ZchsyErr7w5cvz0muMaajfco6eXPzh8JUvcAW6E6kHyEyS33I9Sv2kWoLJno1ri8wbarjLQTW/zlU/XZUH2UQfWMHRPuN3TrqTZQovmcnmoAJJ6AzDgsDU2jjVo4cG7kU0uNEoIAO0foAozHxNuJmcY5kVt5daacVLxfuOxexPZ2XBVcQQAa1WynmadIZR/P2k6LNPZGy0wtClh6eiU0FNb8SAOJ8TxPnNyWEVpWDh7ir21SU+8RETI0AiQ+8G69LGKM4y1B7tVffA/ZP7S+B+wyYieNKSwzOE5QkpReGUbZ+5GJoVU7OuvZAglrMHy3F1C8OHjLyIiYQpxh6psr3E67TnzERE2GgREQDXxuCWsjU3F1PxB5MOhEpmzcdUwZakHQpcmzA2BvYlbEWueUtu1dprRXiM5HdH+4+E5jt+oXqZh0sJU31XTOKg8SLrhlB1VKM16L+JaMRvfUpnMpp1RzQi38JHD1vMFbeqpi7U0TJm7vZq2ZmPixAsv/N9JXNkUxqzgm3I9Zfd3tkLh0NeoLVHF7WJKobWQAa3Ol7eXKR7eVavJ03J46kq7pW1qs6cy6fnsM+yd3Vp2qVbPV49UU/RHXx+6TU0qO16TAFXuDcg2YXCgMTw6EGfabTpswVWBYqrgAH3HvkYm2gOU2v0MuqdONOOmK2OeqVJVHqkzYaoBxPj6dYepbjf4EzTxfZlwrMQ9hoL+6xKi5tpc3EwU61AhAtRTnqGineBLVqRfNSF+LL2dS45ZW6TYYFP3t9ly4uq+JwlRKVRiTUpsD2T1Dbvhl1Q9dCCehvep1fZFjuGWgR1FU2+1QZ1ta1BhcVLi4TRmvma9tLc9baW0mfD42mpWnnBdgrgG9yHzZTrwvkaw+iek1OlFvJZUuJ3FKOhPK9p+dd5NzcVs8/9RTITlWS7Ubnlmt3TfSzW9ZCUsUVYGmzK/BSjEPc8lKm+vSfqr5dTa65lNg9xe+iHK/nlOh6HQzWw9XCg56fYK1ixZVVXsApJOl+DofJh1mLo+02ricselHc4vu/uFtTGqXqO+FpEGzVRaq2hsFQWbU21JXjfWc/pqzNds3aXCkNfMHvaxvre+k/W9GsrrmUgjUXHUGxHgQQRbwn5r3s2f8n2vi6Q4fKe0A6LVK1QPLv29JjOChHKNtnXlcVdM34GLZVOzG9rkcfIjT7ZJsJH4NbOfNh+P4SQIkGTyd5awUaeDX/+LYzHMy4MGoncFWn2oRQSWAqMrEAr3Be1zoNJ2D2deztNlUmZmFXF1AO0qgd1V5Uad+CjmeLHXSwAp3syx/Z7QVCbLVR6duRcd8fYj/xTscsKGHHJwnHFKndSj0e/578iIibyiEREAREQBERAEREA8iexAKji9iEI1bFOSx4UlYgZjwzP7zW46WtY8ZXMRss9klY92mxPZpxZkAHzh8CSLdeMteKf5ZXWiL9kvff/AE78D0LHTyB53nxjqgrY3D0h7iMdOXzYLH0zKq+kpalKEt4+C9r6su6FzUp837X3JJcveRmx9hNTxNKlVsdBUYDgBa+Q9dRa/jLsa4DBDobXH9vOVjE7S7LHVXIzZUqELwJyUg2UeeU/GYn2k+Kq1jQsTSp0nyqwYkuCSqstwSCttPQibISdGL7GOXq8jRcRqV2pTfRb9NyZfYYFKijOMtJHTMRYG65cxswtbjPcLse1SnWV1YCnSpe6TcUu01Uhra9oeINrSAr739vTSgFJrFsrqRYFF1YeFwCCOVjMT7wXwy1BfK2dbDNYOG7wUsSWPzgN/onhaSZXWzcYt/n3I7sqqai1u/v9C2YjZpastYMBYKuUqSe6xYkEMBqCRqDNSju0EqrWDklahrZbDJnZaiMRrcFldAeP6IaC5vD1d6awSlWyWWuMlAXuC5ICMf3r3HUH4be8e9Bwxp4db1MQwUXAF8zHIthoMzNwH5GxV8xbw9vPuMP0tRtRXXPlz/g2cRsunRoqr1EUqy1GqMD3shJC2zXtrwB69ZnOwT2yVs/eVKSAZe582atyQW5is1tbqVBudQdH5emEqUhiVdq1TKO1AzU1ZjbskJ1FtLnieJ6CJwG8bVjTRMyVKrsoruzCkPooPdZgOXXTmTPO3aSyt+5e7bzEbapJaktv7+hZk2NawL3C9sad1sQapPvWPeChiBw8bnWY8NsVKFF6BZGWpf8ASjMWuqhw2ZruvdsBfurZRootW22+Qz0+zrvjS57ov3aYJ5DkBfW1teOsyUN5jVU5SamSka9cWYLTIIvTuedsw8bGw421u6knjR5ozdnUSz+fj6d5a8Eow9EB6hZVLd9iW7pYkKWJJNgbXJJ01M437W8Bl2zSe2lWjSbzdHdT9gWXFNvOcPVcAGnRZVdiL/Pu6m45ZlJD6jS69ZVd/sSK77JrLe1sWpu4du41M3YjQE5wbaWvawnkbh1YvMWvEmWNvOlcwb78fMqlH3x+998kMsiFq6qfFfvEmpGZ31vLKaPvZOL7DE4etw7OsjE/5eYZ/wCXMPWfoGfnSql8y9QR69Z3fdjafynB4aseLU1LDo4FmH8QMmWr5o5b/JaW8KnivmvmSkREmHJCIiAIiIAiIgCIiAIiIBA7vYc0cK1Z/wBJUBrtfkLXRPCy29SZDbr1RUx7WIbJRN9dczMlifg0u2XS3Lp+E+KdBV90BfIAfdIjtlmGHtElq52nlby8iAxWwKrY5MQpQUlYOb3znuZCtrW9b85OUMFTQsURELWzFVCk2va9uPE/GZ4m+FOMM467mmdWU0k+iwRlXd6i2IXElPnlvZgSASQVuyg2Y2YjX8BPg7rYfsuw7P5rNny53PesV5m4FiRbhJaJnpR52s//AEzBUwaMEDKpCsHUEe6y+6R0tIza+6tLE1Fqs1WnVWwD02ANgbjiDqDzGsmohxT5nkKk4PMXgh8Durh6T9rkNWr/AItZmq1AfAuTl9LTdOyqXZdh2aCiNBTCgKOeg5a9JtxGEHUnJ5bZpbM2UmHVlQsQztUJY5jdvw+/ibkknZegpDCws1wfG+hvMkT0xbbeWaNLY1FaJodmhonijDMG8Wv7x04mc69q2Cp0mwQpKlMKmKbIihR3vk/e05937J1Oca9qO0e0xddQe7Spij4ByCxP/wBgH1Zor7QLjg0XO6Unyim3/H1wc+U3Hw+wiWAGV6geIlgpe6PIfdIEjtrJ5TMbjWdR9k+0M2HrUCRelUzqOfZ1e9/WKv2TmLiWT2e7W+T41FJslUdg3C2cm9Mn63d+vM6EtM0R+M2/b2kkua3Xu5+WTskREsz5wIiIAiIgCIiAIiIAiIgCIiAIiIAiIgCIiAeT2IgCIiADOBb7fp8d/q1P+4Z7EjXHJHQcC9er/wAsqOG/Pxlioe6vkIiQpnW2HJgzNs/9NQ/1qP8A3FiJjHmiZX/bl4P4H6CiIlwfJhERAEREAREQBERAPIiIB//Z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QEBAQEBQREBAWFRUQFBAUFBUUEBYPFhcVFxYQFBYXHCYeFxkkGhUVHy8gJCcpLCwsFh4xNTAqNScsLCkBCQoKDgwOGg8PGiwkHyU0KjQpMCk1LDQsLTUsLCwtLi8vNCwsNCwsNi0vLCosNTAsLCk0LCksKS81LCwsLDAsLP/AABEIAOEA4QMBIgACEQEDEQH/xAAcAAEAAgMBAQEAAAAAAAAAAAAABQYDBAcBAgj/xABFEAACAQIDBQUDCAgFAwUAAAABAgADEQQSIQUGMUFREyJhcYEHMpEUI2KCobHB8DNCUnKSorLRU2NzwuEks/EIFRaj0//EABsBAQACAwEBAAAAAAAAAAAAAAAEBQIDBgEH/8QAMxEAAgEDAgMECQQDAQAAAAAAAAECAwQREiEFMUETUXGhIjJhgbHB0eHwFDOR8QZCclL/2gAMAwEAAhEDEQA/AO4REQBERAEREAREQBERAEREAREQBERAEREAREQBERAEREAREQBERAEREAREQBERAEREAREQBETxmAFzoOs8bSWWD2JHVtrqPdBPjymD/wB2bXhKWtxy0pPGW/D8RvVCb3wTESIp7ZP6wFpIYfGK/unXpzkm14pbXL0wlv3PZ/f3GM6U4c0Z4iJZGoREQBERAEREAREQBERAEREAREQBERAEREAREQBERAPLyD2hj85Kj3Bw8T1m9tfE5UtzbT05yAzTkuOXsm/00OX+30+ZYWtHK1v3Ga8+WqTGKnGfJfh+eRnL9mT9J9l59UapBBGlufjNctHaaAfm82aHtgycM7FowGM7RdfeHH+825WsDicrKfHXylkE7jhF7K5o4n60dn7e5/ncU1xS7OW3I9iIlyRxERAEREAREQBERAEREAREQBERAEREAREQBERAK/turepbjYAW+2Rhb0PQ/nWSW0qRNV7AnyBPITQrpk1cFQf2hYHw14z51dKUrio2ur+Jd0MKCSMdTSx58hzPgJm7BrDu/Ei/AjlfrM2z6I988Tw8F5KJuuNJVVrnQ9KQlVw8EMTlPeBXx4i/n/eYCbHWSGIF7iRbOEDZyVUah7EjLzBPID8fCTaD1rPUkwllZN2k3X4f3MtWz6uamp9PhpK5htl1GAYKbEXBJAuDz4ywbNw7Ilm43JA46WE6Pg1CtSrycotJrr47fMrbyUJJYeTbiInVFaIiIAiIgCIiAIiIAiIgCIiAIiIAiIgCIiAIiIAnM/bfvTWwNHBfJ2CO1ZmJKhlKKh7jAjmWHQ6Tpkoe/mEFesKDWam6BHpse7ZidT0I4g8biR7icYQ9JZXUkW1J1Z6U8c/Iit2NuY7EU6J7Ki71KSVgELIAjqrZ3LEhBdrAak2Okmqm1qqOaVamKdQAN72ZGBvZla2o0I5HThqL+YDZLYTC1aNByhNCnQp4jLnZDSUqpcLYka8V4XPCaGzMDV7LB0q9ZsVVoqytiWDAuXcMB3u8wVQBmOpnPV+H2c6faaVqLCm81dLXo9/uGM2+Ra12J0CU6b1KhP0VW5Pw5Sk76szYXFvXrVKlBqdqdN1FN6OKDqFpsigZrk3uwuuQ3ltxVXEUkxg2eaC401bKarqlsPmYsUzgqTmy3BtpbmBPnfDDU8QaL1Up1mApGqAD8nbEKtRS9j74Ba2uh7nSSbe1o28FUWM/nI3SbnVdGEenPxXUtfs43hXG7NwtQXzrTSlVDAg9qihWIvxUkEg/2Ms8qHs32ctGjiRTYdka7EUQoC0nsudVI/VJN7ciT6W+X0XqSZRzjpk49wiImRiIiIAiIgCIiAIiIAiIgCIiAIiIAiIgCIiAIiIAnGt6d68u8VTC950NKhQAUFiuKGaohAHIipY6cwToJ2Wfnfc6scfvJVxg71MVcRWVh7uXK9Oj/KAfSYTgpx0szhOVN6480dKba2RlzOVRtFbLdASLjObXAPXhMiY/I+apcqbZai607eJHA+PCRmBbtxiaBJWpRqvTuCVawOam6nlYEC/VZK4bCsujVVqC2prYYmuT41sKVUjzS/CUaoJycXLDXeXLrLSpKOU10IWrjC1R3RbJct2jCwuSTcX5eMjcVvEKOHqYiucyi+VQNXy6hfiFBPLNeSm9OELoEU4UKxCsvYVDWZCbMq1Kz9263GiE68Rxlb2xQXF4HGvTsadOm9Gm3Iup+ccfWFvJRN1K2UqmM5xzwbLi/VK316cN4Szz8Sy+wDaL1sDizUOZ/llSoTyvUSm5t9YsfWdPnEf/AE4Y7vY+gTxWjXUc/wBdGP8ARO3S5KB8xERB4IiIAiIgCIiAIiIAiIgCIiAIiIAiIgCIiAIiIBCb7bUbDbPxdanbtBSYU78O0IsCfAXv6Tj3sfwgp1V6tSqt6Aoo+xb+suftq232eDqUhYkqARfvZq5amqjremuKP1BKruWwo4nDqdBlNG/1Ofqs1VJYcV7S0saHaUa8+6D8/smTdOv2WOxVQXy5zmH0dAT6Wv6Se2hRDrcMwB5qxH2iVzYFTtcXib694tb98AlfRsw9JuVsacKrrUBNIXNMgEm3+EengenlOduambiUOpYW8HGnTT5pL4FZ3yxjYeg4oBnxDjIpBLOiG+ap1JtcC3M+E39xaAbd4La11xKnz7Sp/wATBsrDNXrHEVuF8yry6ADwEmMXtFUwWMUWzL38o5572+Jpv9ssbGvGMuy688kHjNGVSKqJ8sLBz32J7T7DauGv7tWnUwxP72VlH8SCfpmfjnYuKai9KopyvTdXB6MpGvp+E/XOxtpricPRrp7tRA9uhPFT4g3HpLfoVJuxETwCIiAIiIAiIgCIiAIiIAiIgCIiAIiIAiIgCIiAc79rO63b0UxHa5BSrJVakVBWpfJTVQRqCO9biPnG8LUANY3Gh43HGdH9q20MtHD0AdXc1CPoUxb+p1+E5vINxL0vA7r/AB+glayk16z8lt9Sa3QxITFrc/pFZPr+8Cf4Tr9KXTEYYMCCARfUGczp1CrKy6MpDA+INxOpbOritSWqvBgG+I4Tl+KwcJqquux5xWl2c1UXJ7fx9iGxOFy2IFhb7PzaVTeWj85TvwKNpyOVhr48Z0Svh7gj1/P55yi700CvYE8mqUvPMAw/oPxmPD62qojVYTjKrHUQWx90cHicYvyqpVo03sD2ZVUapfg7EEoG4XHPmDrO97I2TSwtFKFBezpKLBbknxJLEknxM4NaXrcrf3sguGxbfN8Kddv1eiVD+z0blz6zraNb/WRp4xwd73FBf9L5r5nS4nitfUa+PKeyWciIiIAiIgCIiAIiIAiIgCIiAIiIAiIgCIiAIifFWoFUsxsoBYk8ABqTAOS+0nHdpjyl7ikiU7dGPfY+uZB9WVgzPtLEPVq1cQ6sva1GcZlK6EkquvMLYeQmvKub1SbPqVhSVK3hBdEvv5nt5ddwdpAq+HPFTnUfQY6/zf1CUkTa2btA0KyVV/VOo6ofeX4a+YEhXlv29Fw69BfW/wCoouC59PE6vUSVTezBZsPWPNMtcfUPe/kLS10cQtWmrqQVYXBHMGRWOxVMAioy6hka5GvI/EG/rOSspShU5bpnHW05QmsLdP4HMg0T4KZCUuGykrmBBBtpmBHI8fWe3nbrc72LTWUWPdjfergbI162G/wr99B/lE8voHTpbn1XZO3qOKTNQqK+gYrfvqGFxmXiJwcmeYx2U0KyO6OFamGRirgo19GBuO7USb413DCe6Od4lwalWanT9GT/AIfU/RMSmezfeo4rDFK9QNiKbZCWIDvTOqPbnzW/0Zc5OjJSWUcTXoyo1HTnzRoY/bVKgypUYB21VeZHXXSZsPj0qaA68bHjbr4z3HYNatN6bAEMCNQGAuONjppKbu/g2wuNXD1mzWQ9m2tmzaK2vD3XFuvpNM5zhNdzNtKlCpTk84kt/EvUTwT2SCIIiIAiIgCIiAIiIAiIgCIiAJSPabvOKFA4Wmf+orLY2OqUCbM5twLWKj1PKWraG0lpfSc+6g4nxPQeM51vPu6lV62KqOUr1LNa5K91QqrYnQWUfaZDuLmEPRzuWfDaEZ1oyq+r8SgYao1IkrYX95SLow6OvMfaOVjNpXDDMugvYqTcqTewvzXQ2PhrqDNXEPY2OhHKalLGZHzWzA91l/aQkXXwOgIPIgGREs7o71zjT9KP9ksJ6Z5UW1rG6kB1bhmRvdbw8uRBHKeXjJOi1JZRvUdu1qdHsUcolydPe11IB6XufWRzrmOZiSf2jqx9TrPomAZjGEY5cVzMY0YRbcVjPM+DT00/JnlOpcT7YzTqtlbwP3/+bfGZiT0bm5MWNa1NT0qN/Mqf/mJ6tS8w7ScCknU1XHoqJf8ArE86mFxJKGSW3M2l2WIY5c4ZLEeRuPvMvtHeVRwWpT/dJA+yQXsVTNiMW37NKmvqzMf9k63l8BNqtXP0lLBxfErynGu4yhnlvn2eBS6e+JH658mUH7tZHbX2sMS4clbhclgDYi5PO/WdENMdB8J8Ng0PFEPmoP4TKVrUa0uexXU72jCWqNPfx+xT93N4Gpt2dTWmeYPut1sddeY9et7hh8UrglTe3HkZVN691LjtsKuVx71JRoR+0q8j1A4/fX9hb1vh6mWsGUg5WVrjQ9b6j8+uMJ1KDUJ7rvN07andxdWjtLqjqMTWwO0ErKGpsCOY5g9COU2ZYpprKKZpp4YiInp4IiIBrVNo01YIzAMSBY9TwF+FzfhNmVXeuqtPiQGLK6X0BItoD10k/szHivSSqoIDX0PEEEgjTxBkelWc5yg+hInR0041FyZtxEEyQRxI/aO0wl1Sxfn0XxPj4TR2vvEqgrTPDQv+C9fOR2D2NVxNi96NLj/mN6Hh5n7ZX1bmUn2dHd9/RE6lbJLtKrwviatbaTMxWiDVqtxbjrKb7Qdo4jZ7UVZFZ6ysy1WOZVKkBkCDiwup1Nu8NDrOw4HZtOiuWmoXqf1j5niZX/aNut8vwToovXpntqPUuoN6f1luuulyDynlOyUVqnuyTC+WtRgsR7+v2PztTxzmoXqMzZtGJ6dQOAAPTxm032zEcNrYi3Ig6EHmLcjMrAgC/l8J7LD5HR0YyhFpvYlNl4zMnZHimZ6f7h1qU/8AePJ+szVHIPUSCo4koyupsykMPMfhylhpkVU7VB3P11GppHXR+eXQ2Y6EeNxNMlp3LC1rr9tvHceJVBn2DNKoljdT/afJ2kE0qXUngOvlPEu4nuvGH7mxvkyPx1ZchsyErr7w5cvz0muMaajfco6eXPzh8JUvcAW6E6kHyEyS33I9Sv2kWoLJno1ri8wbarjLQTW/zlU/XZUH2UQfWMHRPuN3TrqTZQovmcnmoAJJ6AzDgsDU2jjVo4cG7kU0uNEoIAO0foAozHxNuJmcY5kVt5daacVLxfuOxexPZ2XBVcQQAa1WynmadIZR/P2k6LNPZGy0wtClh6eiU0FNb8SAOJ8TxPnNyWEVpWDh7ir21SU+8RETI0AiQ+8G69LGKM4y1B7tVffA/ZP7S+B+wyYieNKSwzOE5QkpReGUbZ+5GJoVU7OuvZAglrMHy3F1C8OHjLyIiYQpxh6psr3E67TnzERE2GgREQDXxuCWsjU3F1PxB5MOhEpmzcdUwZakHQpcmzA2BvYlbEWueUtu1dprRXiM5HdH+4+E5jt+oXqZh0sJU31XTOKg8SLrhlB1VKM16L+JaMRvfUpnMpp1RzQi38JHD1vMFbeqpi7U0TJm7vZq2ZmPixAsv/N9JXNkUxqzgm3I9Zfd3tkLh0NeoLVHF7WJKobWQAa3Ol7eXKR7eVavJ03J46kq7pW1qs6cy6fnsM+yd3Vp2qVbPV49UU/RHXx+6TU0qO16TAFXuDcg2YXCgMTw6EGfabTpswVWBYqrgAH3HvkYm2gOU2v0MuqdONOOmK2OeqVJVHqkzYaoBxPj6dYepbjf4EzTxfZlwrMQ9hoL+6xKi5tpc3EwU61AhAtRTnqGineBLVqRfNSF+LL2dS45ZW6TYYFP3t9ly4uq+JwlRKVRiTUpsD2T1Dbvhl1Q9dCCehvep1fZFjuGWgR1FU2+1QZ1ta1BhcVLi4TRmvma9tLc9baW0mfD42mpWnnBdgrgG9yHzZTrwvkaw+iek1OlFvJZUuJ3FKOhPK9p+dd5NzcVs8/9RTITlWS7Ubnlmt3TfSzW9ZCUsUVYGmzK/BSjEPc8lKm+vSfqr5dTa65lNg9xe+iHK/nlOh6HQzWw9XCg56fYK1ixZVVXsApJOl+DofJh1mLo+02ricselHc4vu/uFtTGqXqO+FpEGzVRaq2hsFQWbU21JXjfWc/pqzNds3aXCkNfMHvaxvre+k/W9GsrrmUgjUXHUGxHgQQRbwn5r3s2f8n2vi6Q4fKe0A6LVK1QPLv29JjOChHKNtnXlcVdM34GLZVOzG9rkcfIjT7ZJsJH4NbOfNh+P4SQIkGTyd5awUaeDX/+LYzHMy4MGoncFWn2oRQSWAqMrEAr3Be1zoNJ2D2deztNlUmZmFXF1AO0qgd1V5Uad+CjmeLHXSwAp3syx/Z7QVCbLVR6duRcd8fYj/xTscsKGHHJwnHFKndSj0e/578iIibyiEREAREQBERAEREA8iexAKji9iEI1bFOSx4UlYgZjwzP7zW46WtY8ZXMRss9klY92mxPZpxZkAHzh8CSLdeMteKf5ZXWiL9kvff/AE78D0LHTyB53nxjqgrY3D0h7iMdOXzYLH0zKq+kpalKEt4+C9r6su6FzUp837X3JJcveRmx9hNTxNKlVsdBUYDgBa+Q9dRa/jLsa4DBDobXH9vOVjE7S7LHVXIzZUqELwJyUg2UeeU/GYn2k+Kq1jQsTSp0nyqwYkuCSqstwSCttPQibISdGL7GOXq8jRcRqV2pTfRb9NyZfYYFKijOMtJHTMRYG65cxswtbjPcLse1SnWV1YCnSpe6TcUu01Uhra9oeINrSAr739vTSgFJrFsrqRYFF1YeFwCCOVjMT7wXwy1BfK2dbDNYOG7wUsSWPzgN/onhaSZXWzcYt/n3I7sqqai1u/v9C2YjZpastYMBYKuUqSe6xYkEMBqCRqDNSju0EqrWDklahrZbDJnZaiMRrcFldAeP6IaC5vD1d6awSlWyWWuMlAXuC5ICMf3r3HUH4be8e9Bwxp4db1MQwUXAF8zHIthoMzNwH5GxV8xbw9vPuMP0tRtRXXPlz/g2cRsunRoqr1EUqy1GqMD3shJC2zXtrwB69ZnOwT2yVs/eVKSAZe582atyQW5is1tbqVBudQdH5emEqUhiVdq1TKO1AzU1ZjbskJ1FtLnieJ6CJwG8bVjTRMyVKrsoruzCkPooPdZgOXXTmTPO3aSyt+5e7bzEbapJaktv7+hZk2NawL3C9sad1sQapPvWPeChiBw8bnWY8NsVKFF6BZGWpf8ASjMWuqhw2ZruvdsBfurZRootW22+Qz0+zrvjS57ov3aYJ5DkBfW1teOsyUN5jVU5SamSka9cWYLTIIvTuedsw8bGw421u6knjR5ozdnUSz+fj6d5a8Eow9EB6hZVLd9iW7pYkKWJJNgbXJJ01M437W8Bl2zSe2lWjSbzdHdT9gWXFNvOcPVcAGnRZVdiL/Pu6m45ZlJD6jS69ZVd/sSK77JrLe1sWpu4du41M3YjQE5wbaWvawnkbh1YvMWvEmWNvOlcwb78fMqlH3x+998kMsiFq6qfFfvEmpGZ31vLKaPvZOL7DE4etw7OsjE/5eYZ/wCXMPWfoGfnSql8y9QR69Z3fdjafynB4aseLU1LDo4FmH8QMmWr5o5b/JaW8KnivmvmSkREmHJCIiAIiIAiIgCIiAIiIBA7vYc0cK1Z/wBJUBrtfkLXRPCy29SZDbr1RUx7WIbJRN9dczMlifg0u2XS3Lp+E+KdBV90BfIAfdIjtlmGHtElq52nlby8iAxWwKrY5MQpQUlYOb3znuZCtrW9b85OUMFTQsURELWzFVCk2va9uPE/GZ4m+FOMM467mmdWU0k+iwRlXd6i2IXElPnlvZgSASQVuyg2Y2YjX8BPg7rYfsuw7P5rNny53PesV5m4FiRbhJaJnpR52s//AEzBUwaMEDKpCsHUEe6y+6R0tIza+6tLE1Fqs1WnVWwD02ANgbjiDqDzGsmohxT5nkKk4PMXgh8Durh6T9rkNWr/AItZmq1AfAuTl9LTdOyqXZdh2aCiNBTCgKOeg5a9JtxGEHUnJ5bZpbM2UmHVlQsQztUJY5jdvw+/ibkknZegpDCws1wfG+hvMkT0xbbeWaNLY1FaJodmhonijDMG8Wv7x04mc69q2Cp0mwQpKlMKmKbIihR3vk/e05937J1Oca9qO0e0xddQe7Spij4ByCxP/wBgH1Zor7QLjg0XO6Unyim3/H1wc+U3Hw+wiWAGV6geIlgpe6PIfdIEjtrJ5TMbjWdR9k+0M2HrUCRelUzqOfZ1e9/WKv2TmLiWT2e7W+T41FJslUdg3C2cm9Mn63d+vM6EtM0R+M2/b2kkua3Xu5+WTskREsz5wIiIAiIgCIiAIiIAiIgCIiAIiIAiIgCIiAeT2IgCIiADOBb7fp8d/q1P+4Z7EjXHJHQcC9er/wAsqOG/Pxlioe6vkIiQpnW2HJgzNs/9NQ/1qP8A3FiJjHmiZX/bl4P4H6CiIlwfJhERAEREAREQBERAPIiIB//Z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QEBAQEBQREBAWFRUQFBAUFBUUEBYPFhcVFxYQFBYXHCYeFxkkGhUVHy8gJCcpLCwsFh4xNTAqNScsLCkBCQoKDgwOGg8PGiwkHyU0KjQpMCk1LDQsLTUsLCwtLi8vNCwsNCwsNi0vLCosNTAsLCk0LCksKS81LCwsLDAsLP/AABEIAOEA4QMBIgACEQEDEQH/xAAcAAEAAgMBAQEAAAAAAAAAAAAABQYDBAcBAgj/xABFEAACAQIDBQUDCAgFAwUAAAABAgADEQQSIQUGMUFREyJhcYEHMpEUI2KCobHB8DNCUnKSorLRU2NzwuEks/EIFRaj0//EABsBAQACAwEBAAAAAAAAAAAAAAAEBQIDBgEH/8QAMxEAAgEDAgMECQQDAQAAAAAAAAECAwQREiEFMUETUXGhIjJhgbHB0eHwFDOR8QZCclL/2gAMAwEAAhEDEQA/AO4REQBERAEREAREQBERAEREAREQBERAEREAREQBERAEREAREQBERAEREAREQBERAEREAREQBETxmAFzoOs8bSWWD2JHVtrqPdBPjymD/wB2bXhKWtxy0pPGW/D8RvVCb3wTESIp7ZP6wFpIYfGK/unXpzkm14pbXL0wlv3PZ/f3GM6U4c0Z4iJZGoREQBERAEREAREQBERAEREAREQBERAEREAREQBERAPLyD2hj85Kj3Bw8T1m9tfE5UtzbT05yAzTkuOXsm/00OX+30+ZYWtHK1v3Ga8+WqTGKnGfJfh+eRnL9mT9J9l59UapBBGlufjNctHaaAfm82aHtgycM7FowGM7RdfeHH+825WsDicrKfHXylkE7jhF7K5o4n60dn7e5/ncU1xS7OW3I9iIlyRxERAEREAREQBERAEREAREQBERAEREAREQBERAK/turepbjYAW+2Rhb0PQ/nWSW0qRNV7AnyBPITQrpk1cFQf2hYHw14z51dKUrio2ur+Jd0MKCSMdTSx58hzPgJm7BrDu/Ei/AjlfrM2z6I988Tw8F5KJuuNJVVrnQ9KQlVw8EMTlPeBXx4i/n/eYCbHWSGIF7iRbOEDZyVUah7EjLzBPID8fCTaD1rPUkwllZN2k3X4f3MtWz6uamp9PhpK5htl1GAYKbEXBJAuDz4ywbNw7Ilm43JA46WE6Pg1CtSrycotJrr47fMrbyUJJYeTbiInVFaIiIAiIgCIiAIiIAiIgCIiAIiIAiIgCIiAIiIAnM/bfvTWwNHBfJ2CO1ZmJKhlKKh7jAjmWHQ6Tpkoe/mEFesKDWam6BHpse7ZidT0I4g8biR7icYQ9JZXUkW1J1Z6U8c/Iit2NuY7EU6J7Ki71KSVgELIAjqrZ3LEhBdrAak2Okmqm1qqOaVamKdQAN72ZGBvZla2o0I5HThqL+YDZLYTC1aNByhNCnQp4jLnZDSUqpcLYka8V4XPCaGzMDV7LB0q9ZsVVoqytiWDAuXcMB3u8wVQBmOpnPV+H2c6faaVqLCm81dLXo9/uGM2+Ra12J0CU6b1KhP0VW5Pw5Sk76szYXFvXrVKlBqdqdN1FN6OKDqFpsigZrk3uwuuQ3ltxVXEUkxg2eaC401bKarqlsPmYsUzgqTmy3BtpbmBPnfDDU8QaL1Up1mApGqAD8nbEKtRS9j74Ba2uh7nSSbe1o28FUWM/nI3SbnVdGEenPxXUtfs43hXG7NwtQXzrTSlVDAg9qihWIvxUkEg/2Ms8qHs32ctGjiRTYdka7EUQoC0nsudVI/VJN7ciT6W+X0XqSZRzjpk49wiImRiIiIAiIgCIiAIiIAiIgCIiAIiIAiIgCIiAIiIAnGt6d68u8VTC950NKhQAUFiuKGaohAHIipY6cwToJ2Wfnfc6scfvJVxg71MVcRWVh7uXK9Oj/KAfSYTgpx0szhOVN6480dKba2RlzOVRtFbLdASLjObXAPXhMiY/I+apcqbZai607eJHA+PCRmBbtxiaBJWpRqvTuCVawOam6nlYEC/VZK4bCsujVVqC2prYYmuT41sKVUjzS/CUaoJycXLDXeXLrLSpKOU10IWrjC1R3RbJct2jCwuSTcX5eMjcVvEKOHqYiucyi+VQNXy6hfiFBPLNeSm9OELoEU4UKxCsvYVDWZCbMq1Kz9263GiE68Rxlb2xQXF4HGvTsadOm9Gm3Iup+ccfWFvJRN1K2UqmM5xzwbLi/VK316cN4Szz8Sy+wDaL1sDizUOZ/llSoTyvUSm5t9YsfWdPnEf/AE4Y7vY+gTxWjXUc/wBdGP8ARO3S5KB8xERB4IiIAiIgCIiAIiIAiIgCIiAIiIAiIgCIiAIiIBCb7bUbDbPxdanbtBSYU78O0IsCfAXv6Tj3sfwgp1V6tSqt6Aoo+xb+suftq232eDqUhYkqARfvZq5amqjremuKP1BKruWwo4nDqdBlNG/1Ofqs1VJYcV7S0saHaUa8+6D8/smTdOv2WOxVQXy5zmH0dAT6Wv6Se2hRDrcMwB5qxH2iVzYFTtcXib694tb98AlfRsw9JuVsacKrrUBNIXNMgEm3+EengenlOduambiUOpYW8HGnTT5pL4FZ3yxjYeg4oBnxDjIpBLOiG+ap1JtcC3M+E39xaAbd4La11xKnz7Sp/wATBsrDNXrHEVuF8yry6ADwEmMXtFUwWMUWzL38o5572+Jpv9ssbGvGMuy688kHjNGVSKqJ8sLBz32J7T7DauGv7tWnUwxP72VlH8SCfpmfjnYuKai9KopyvTdXB6MpGvp+E/XOxtpricPRrp7tRA9uhPFT4g3HpLfoVJuxETwCIiAIiIAiIgCIiAIiIAiIgCIiAIiIAiIgCIiAc79rO63b0UxHa5BSrJVakVBWpfJTVQRqCO9biPnG8LUANY3Gh43HGdH9q20MtHD0AdXc1CPoUxb+p1+E5vINxL0vA7r/AB+glayk16z8lt9Sa3QxITFrc/pFZPr+8Cf4Tr9KXTEYYMCCARfUGczp1CrKy6MpDA+INxOpbOritSWqvBgG+I4Tl+KwcJqquux5xWl2c1UXJ7fx9iGxOFy2IFhb7PzaVTeWj85TvwKNpyOVhr48Z0Svh7gj1/P55yi700CvYE8mqUvPMAw/oPxmPD62qojVYTjKrHUQWx90cHicYvyqpVo03sD2ZVUapfg7EEoG4XHPmDrO97I2TSwtFKFBezpKLBbknxJLEknxM4NaXrcrf3sguGxbfN8Kddv1eiVD+z0blz6zraNb/WRp4xwd73FBf9L5r5nS4nitfUa+PKeyWciIiIAiIgCIiAIiIAiIgCIiAIiIAiIgCIiAIifFWoFUsxsoBYk8ABqTAOS+0nHdpjyl7ikiU7dGPfY+uZB9WVgzPtLEPVq1cQ6sva1GcZlK6EkquvMLYeQmvKub1SbPqVhSVK3hBdEvv5nt5ddwdpAq+HPFTnUfQY6/zf1CUkTa2btA0KyVV/VOo6ofeX4a+YEhXlv29Fw69BfW/wCoouC59PE6vUSVTezBZsPWPNMtcfUPe/kLS10cQtWmrqQVYXBHMGRWOxVMAioy6hka5GvI/EG/rOSspShU5bpnHW05QmsLdP4HMg0T4KZCUuGykrmBBBtpmBHI8fWe3nbrc72LTWUWPdjfergbI162G/wr99B/lE8voHTpbn1XZO3qOKTNQqK+gYrfvqGFxmXiJwcmeYx2U0KyO6OFamGRirgo19GBuO7USb413DCe6Od4lwalWanT9GT/AIfU/RMSmezfeo4rDFK9QNiKbZCWIDvTOqPbnzW/0Zc5OjJSWUcTXoyo1HTnzRoY/bVKgypUYB21VeZHXXSZsPj0qaA68bHjbr4z3HYNatN6bAEMCNQGAuONjppKbu/g2wuNXD1mzWQ9m2tmzaK2vD3XFuvpNM5zhNdzNtKlCpTk84kt/EvUTwT2SCIIiIAiIgCIiAIiIAiIgCIiAJSPabvOKFA4Wmf+orLY2OqUCbM5twLWKj1PKWraG0lpfSc+6g4nxPQeM51vPu6lV62KqOUr1LNa5K91QqrYnQWUfaZDuLmEPRzuWfDaEZ1oyq+r8SgYao1IkrYX95SLow6OvMfaOVjNpXDDMugvYqTcqTewvzXQ2PhrqDNXEPY2OhHKalLGZHzWzA91l/aQkXXwOgIPIgGREs7o71zjT9KP9ksJ6Z5UW1rG6kB1bhmRvdbw8uRBHKeXjJOi1JZRvUdu1qdHsUcolydPe11IB6XufWRzrmOZiSf2jqx9TrPomAZjGEY5cVzMY0YRbcVjPM+DT00/JnlOpcT7YzTqtlbwP3/+bfGZiT0bm5MWNa1NT0qN/Mqf/mJ6tS8w7ScCknU1XHoqJf8ArE86mFxJKGSW3M2l2WIY5c4ZLEeRuPvMvtHeVRwWpT/dJA+yQXsVTNiMW37NKmvqzMf9k63l8BNqtXP0lLBxfErynGu4yhnlvn2eBS6e+JH658mUH7tZHbX2sMS4clbhclgDYi5PO/WdENMdB8J8Ng0PFEPmoP4TKVrUa0uexXU72jCWqNPfx+xT93N4Gpt2dTWmeYPut1sddeY9et7hh8UrglTe3HkZVN691LjtsKuVx71JRoR+0q8j1A4/fX9hb1vh6mWsGUg5WVrjQ9b6j8+uMJ1KDUJ7rvN07andxdWjtLqjqMTWwO0ErKGpsCOY5g9COU2ZYpprKKZpp4YiInp4IiIBrVNo01YIzAMSBY9TwF+FzfhNmVXeuqtPiQGLK6X0BItoD10k/szHivSSqoIDX0PEEEgjTxBkelWc5yg+hInR0041FyZtxEEyQRxI/aO0wl1Sxfn0XxPj4TR2vvEqgrTPDQv+C9fOR2D2NVxNi96NLj/mN6Hh5n7ZX1bmUn2dHd9/RE6lbJLtKrwviatbaTMxWiDVqtxbjrKb7Qdo4jZ7UVZFZ6ysy1WOZVKkBkCDiwup1Nu8NDrOw4HZtOiuWmoXqf1j5niZX/aNut8vwToovXpntqPUuoN6f1luuulyDynlOyUVqnuyTC+WtRgsR7+v2PztTxzmoXqMzZtGJ6dQOAAPTxm032zEcNrYi3Ig6EHmLcjMrAgC/l8J7LD5HR0YyhFpvYlNl4zMnZHimZ6f7h1qU/8AePJ+szVHIPUSCo4koyupsykMPMfhylhpkVU7VB3P11GppHXR+eXQ2Y6EeNxNMlp3LC1rr9tvHceJVBn2DNKoljdT/afJ2kE0qXUngOvlPEu4nuvGH7mxvkyPx1ZchsyErr7w5cvz0muMaajfco6eXPzh8JUvcAW6E6kHyEyS33I9Sv2kWoLJno1ri8wbarjLQTW/zlU/XZUH2UQfWMHRPuN3TrqTZQovmcnmoAJJ6AzDgsDU2jjVo4cG7kU0uNEoIAO0foAozHxNuJmcY5kVt5daacVLxfuOxexPZ2XBVcQQAa1WynmadIZR/P2k6LNPZGy0wtClh6eiU0FNb8SAOJ8TxPnNyWEVpWDh7ir21SU+8RETI0AiQ+8G69LGKM4y1B7tVffA/ZP7S+B+wyYieNKSwzOE5QkpReGUbZ+5GJoVU7OuvZAglrMHy3F1C8OHjLyIiYQpxh6psr3E67TnzERE2GgREQDXxuCWsjU3F1PxB5MOhEpmzcdUwZakHQpcmzA2BvYlbEWueUtu1dprRXiM5HdH+4+E5jt+oXqZh0sJU31XTOKg8SLrhlB1VKM16L+JaMRvfUpnMpp1RzQi38JHD1vMFbeqpi7U0TJm7vZq2ZmPixAsv/N9JXNkUxqzgm3I9Zfd3tkLh0NeoLVHF7WJKobWQAa3Ol7eXKR7eVavJ03J46kq7pW1qs6cy6fnsM+yd3Vp2qVbPV49UU/RHXx+6TU0qO16TAFXuDcg2YXCgMTw6EGfabTpswVWBYqrgAH3HvkYm2gOU2v0MuqdONOOmK2OeqVJVHqkzYaoBxPj6dYepbjf4EzTxfZlwrMQ9hoL+6xKi5tpc3EwU61AhAtRTnqGineBLVqRfNSF+LL2dS45ZW6TYYFP3t9ly4uq+JwlRKVRiTUpsD2T1Dbvhl1Q9dCCehvep1fZFjuGWgR1FU2+1QZ1ta1BhcVLi4TRmvma9tLc9baW0mfD42mpWnnBdgrgG9yHzZTrwvkaw+iek1OlFvJZUuJ3FKOhPK9p+dd5NzcVs8/9RTITlWS7Ubnlmt3TfSzW9ZCUsUVYGmzK/BSjEPc8lKm+vSfqr5dTa65lNg9xe+iHK/nlOh6HQzWw9XCg56fYK1ixZVVXsApJOl+DofJh1mLo+02ricselHc4vu/uFtTGqXqO+FpEGzVRaq2hsFQWbU21JXjfWc/pqzNds3aXCkNfMHvaxvre+k/W9GsrrmUgjUXHUGxHgQQRbwn5r3s2f8n2vi6Q4fKe0A6LVK1QPLv29JjOChHKNtnXlcVdM34GLZVOzG9rkcfIjT7ZJsJH4NbOfNh+P4SQIkGTyd5awUaeDX/+LYzHMy4MGoncFWn2oRQSWAqMrEAr3Be1zoNJ2D2deztNlUmZmFXF1AO0qgd1V5Uad+CjmeLHXSwAp3syx/Z7QVCbLVR6duRcd8fYj/xTscsKGHHJwnHFKndSj0e/578iIibyiEREAREQBERAEREA8iexAKji9iEI1bFOSx4UlYgZjwzP7zW46WtY8ZXMRss9klY92mxPZpxZkAHzh8CSLdeMteKf5ZXWiL9kvff/AE78D0LHTyB53nxjqgrY3D0h7iMdOXzYLH0zKq+kpalKEt4+C9r6su6FzUp837X3JJcveRmx9hNTxNKlVsdBUYDgBa+Q9dRa/jLsa4DBDobXH9vOVjE7S7LHVXIzZUqELwJyUg2UeeU/GYn2k+Kq1jQsTSp0nyqwYkuCSqstwSCttPQibISdGL7GOXq8jRcRqV2pTfRb9NyZfYYFKijOMtJHTMRYG65cxswtbjPcLse1SnWV1YCnSpe6TcUu01Uhra9oeINrSAr739vTSgFJrFsrqRYFF1YeFwCCOVjMT7wXwy1BfK2dbDNYOG7wUsSWPzgN/onhaSZXWzcYt/n3I7sqqai1u/v9C2YjZpastYMBYKuUqSe6xYkEMBqCRqDNSju0EqrWDklahrZbDJnZaiMRrcFldAeP6IaC5vD1d6awSlWyWWuMlAXuC5ICMf3r3HUH4be8e9Bwxp4db1MQwUXAF8zHIthoMzNwH5GxV8xbw9vPuMP0tRtRXXPlz/g2cRsunRoqr1EUqy1GqMD3shJC2zXtrwB69ZnOwT2yVs/eVKSAZe582atyQW5is1tbqVBudQdH5emEqUhiVdq1TKO1AzU1ZjbskJ1FtLnieJ6CJwG8bVjTRMyVKrsoruzCkPooPdZgOXXTmTPO3aSyt+5e7bzEbapJaktv7+hZk2NawL3C9sad1sQapPvWPeChiBw8bnWY8NsVKFF6BZGWpf8ASjMWuqhw2ZruvdsBfurZRootW22+Qz0+zrvjS57ov3aYJ5DkBfW1teOsyUN5jVU5SamSka9cWYLTIIvTuedsw8bGw421u6knjR5ozdnUSz+fj6d5a8Eow9EB6hZVLd9iW7pYkKWJJNgbXJJ01M437W8Bl2zSe2lWjSbzdHdT9gWXFNvOcPVcAGnRZVdiL/Pu6m45ZlJD6jS69ZVd/sSK77JrLe1sWpu4du41M3YjQE5wbaWvawnkbh1YvMWvEmWNvOlcwb78fMqlH3x+998kMsiFq6qfFfvEmpGZ31vLKaPvZOL7DE4etw7OsjE/5eYZ/wCXMPWfoGfnSql8y9QR69Z3fdjafynB4aseLU1LDo4FmH8QMmWr5o5b/JaW8KnivmvmSkREmHJCIiAIiIAiIgCIiAIiIBA7vYc0cK1Z/wBJUBrtfkLXRPCy29SZDbr1RUx7WIbJRN9dczMlifg0u2XS3Lp+E+KdBV90BfIAfdIjtlmGHtElq52nlby8iAxWwKrY5MQpQUlYOb3znuZCtrW9b85OUMFTQsURELWzFVCk2va9uPE/GZ4m+FOMM467mmdWU0k+iwRlXd6i2IXElPnlvZgSASQVuyg2Y2YjX8BPg7rYfsuw7P5rNny53PesV5m4FiRbhJaJnpR52s//AEzBUwaMEDKpCsHUEe6y+6R0tIza+6tLE1Fqs1WnVWwD02ANgbjiDqDzGsmohxT5nkKk4PMXgh8Durh6T9rkNWr/AItZmq1AfAuTl9LTdOyqXZdh2aCiNBTCgKOeg5a9JtxGEHUnJ5bZpbM2UmHVlQsQztUJY5jdvw+/ibkknZegpDCws1wfG+hvMkT0xbbeWaNLY1FaJodmhonijDMG8Wv7x04mc69q2Cp0mwQpKlMKmKbIihR3vk/e05937J1Oca9qO0e0xddQe7Spij4ByCxP/wBgH1Zor7QLjg0XO6Unyim3/H1wc+U3Hw+wiWAGV6geIlgpe6PIfdIEjtrJ5TMbjWdR9k+0M2HrUCRelUzqOfZ1e9/WKv2TmLiWT2e7W+T41FJslUdg3C2cm9Mn63d+vM6EtM0R+M2/b2kkua3Xu5+WTskREsz5wIiIAiIgCIiAIiIAiIgCIiAIiIAiIgCIiAeT2IgCIiADOBb7fp8d/q1P+4Z7EjXHJHQcC9er/wAsqOG/Pxlioe6vkIiQpnW2HJgzNs/9NQ/1qP8A3FiJjHmiZX/bl4P4H6CiIlwfJhERAEREAREQBERAPIiIB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657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The Incan Empire was the largest ancient empire in the Americas.</a:t>
            </a:r>
          </a:p>
          <a:p>
            <a:pPr marL="514350" indent="-514350">
              <a:buNone/>
            </a:pPr>
            <a:r>
              <a:rPr lang="en-US" dirty="0" smtClean="0"/>
              <a:t>3.  Incan society was very organized</a:t>
            </a:r>
          </a:p>
          <a:p>
            <a:pPr marL="514350" indent="-514350">
              <a:buNone/>
            </a:pPr>
            <a:r>
              <a:rPr lang="en-US" dirty="0" smtClean="0"/>
              <a:t>	1.  had to learn a common language</a:t>
            </a:r>
          </a:p>
          <a:p>
            <a:pPr marL="514350" indent="-514350">
              <a:buNone/>
            </a:pPr>
            <a:r>
              <a:rPr lang="en-US" dirty="0" smtClean="0"/>
              <a:t>	2.  trained future rulers in Cuzco</a:t>
            </a:r>
          </a:p>
          <a:p>
            <a:pPr marL="514350" indent="-514350">
              <a:buNone/>
            </a:pPr>
            <a:r>
              <a:rPr lang="en-US" dirty="0" smtClean="0"/>
              <a:t>	3.  every person over 5 had a </a:t>
            </a:r>
            <a:r>
              <a:rPr lang="en-US" dirty="0" smtClean="0">
                <a:solidFill>
                  <a:srgbClr val="FF0000"/>
                </a:solidFill>
              </a:rPr>
              <a:t>designated job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 Machu Picchu is the most famous structure the Incans have left behind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2050" name="Picture 2" descr="http://www.colorado.edu/geography/class_homepages/geog_3251_sum08/09_Machu_Picc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itchman.com/mcneillslides/images/machu_picc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r>
              <a:rPr lang="en-US" dirty="0" smtClean="0"/>
              <a:t>V.  Civilizations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Hohokam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farmers, created canal system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made jewelry from turquoise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www.terragalleria.com/images/np-plateau/meve252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9632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1208.photobucket.com/albums/cc364/KiddAngelito/aztec_warrior_head_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7086600" cy="64868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533401"/>
            <a:ext cx="2971800" cy="3067050"/>
          </a:xfrm>
        </p:spPr>
        <p:txBody>
          <a:bodyPr>
            <a:normAutofit/>
          </a:bodyPr>
          <a:lstStyle/>
          <a:p>
            <a:r>
              <a:rPr lang="en-US" dirty="0" smtClean="0"/>
              <a:t>Pre-Columbian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3200400"/>
            <a:ext cx="2209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1:</a:t>
            </a:r>
          </a:p>
          <a:p>
            <a:r>
              <a:rPr lang="en-US" dirty="0" smtClean="0"/>
              <a:t>Sections 1-2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AutoNum type="alphaUcPeriod" startAt="2"/>
            </a:pPr>
            <a:r>
              <a:rPr lang="en-US" dirty="0" err="1" smtClean="0"/>
              <a:t>Anasazi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replaced the </a:t>
            </a:r>
            <a:r>
              <a:rPr lang="en-US" dirty="0" err="1" smtClean="0"/>
              <a:t>Hohokam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lived in houses built in cliffs, which the Spanish called pueblo.</a:t>
            </a:r>
            <a:endParaRPr lang="en-US" dirty="0"/>
          </a:p>
        </p:txBody>
      </p:sp>
      <p:pic>
        <p:nvPicPr>
          <p:cNvPr id="24578" name="Picture 2" descr="http://www.us-parks.com/images/mesa-verde-national-park/anasazi-cliff-dwellings-p-4207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5486400" cy="3662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Spruce Tree house and alcove in winter. Mesa Verde National Park (colo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Mound Builders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lived east of the Mississippi River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built huge </a:t>
            </a:r>
            <a:r>
              <a:rPr lang="en-US" dirty="0" smtClean="0">
                <a:solidFill>
                  <a:srgbClr val="FF0000"/>
                </a:solidFill>
              </a:rPr>
              <a:t>burial mounds </a:t>
            </a:r>
            <a:r>
              <a:rPr lang="en-US" dirty="0" smtClean="0"/>
              <a:t>that still exist today.</a:t>
            </a:r>
            <a:endParaRPr lang="en-US" dirty="0"/>
          </a:p>
        </p:txBody>
      </p:sp>
      <p:pic>
        <p:nvPicPr>
          <p:cNvPr id="28674" name="Picture 2" descr="http://www.greenmuseum.org/c/aen/Images/Ecology/Lankford/serpent-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6172200" cy="40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moundville.ua.edu/images/overvi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86577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3.  The Mississippians would often build mounds for their temples, or the homes of their leaders.</a:t>
            </a:r>
            <a:r>
              <a:rPr lang="en-US" dirty="0"/>
              <a:t>	</a:t>
            </a:r>
          </a:p>
        </p:txBody>
      </p:sp>
      <p:pic>
        <p:nvPicPr>
          <p:cNvPr id="30722" name="Picture 2" descr="http://upload.wikimedia.org/wikipedia/commons/2/2d/Monks_Mound_in_Ju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5791200" cy="434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10000" cy="1143000"/>
          </a:xfrm>
        </p:spPr>
        <p:txBody>
          <a:bodyPr/>
          <a:lstStyle/>
          <a:p>
            <a:r>
              <a:rPr lang="en-US" dirty="0" smtClean="0"/>
              <a:t>D.  Algonquian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Used </a:t>
            </a:r>
            <a:r>
              <a:rPr lang="en-US" dirty="0" smtClean="0">
                <a:solidFill>
                  <a:srgbClr val="FF0000"/>
                </a:solidFill>
              </a:rPr>
              <a:t>slash and burn </a:t>
            </a:r>
            <a:r>
              <a:rPr lang="en-US" dirty="0" smtClean="0"/>
              <a:t>agriculture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Believed that land was a resource for a group to use – not individual ownership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657600" cy="1143000"/>
          </a:xfrm>
        </p:spPr>
        <p:txBody>
          <a:bodyPr/>
          <a:lstStyle/>
          <a:p>
            <a:r>
              <a:rPr lang="en-US" dirty="0" smtClean="0"/>
              <a:t>E.  Iroquois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Formed the Iroquois League/Iroquois Confederacy to maintain peace</a:t>
            </a:r>
          </a:p>
          <a:p>
            <a:pPr marL="514350" indent="-514350">
              <a:buAutoNum type="arabicPeriod"/>
            </a:pPr>
            <a:r>
              <a:rPr lang="en-US" dirty="0" smtClean="0"/>
              <a:t>Chiefs on the council were selected by the women  </a:t>
            </a:r>
            <a:endParaRPr lang="en-US" dirty="0"/>
          </a:p>
        </p:txBody>
      </p:sp>
      <p:pic>
        <p:nvPicPr>
          <p:cNvPr id="6146" name="Picture 2" descr="http://www.sjsapush.com/resources/20081116003533!Beaver_wars_map.jpg.opt424x245o0,0s424x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5791200" cy="334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724400" cy="1143000"/>
          </a:xfrm>
        </p:spPr>
        <p:txBody>
          <a:bodyPr/>
          <a:lstStyle/>
          <a:p>
            <a:r>
              <a:rPr lang="en-US" dirty="0" smtClean="0"/>
              <a:t>F.  Inuit and Aleut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Depended heavily upon hunting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Sparsely populated</a:t>
            </a:r>
          </a:p>
          <a:p>
            <a:pPr marL="514350" indent="-514350">
              <a:buAutoNum type="arabicPeriod"/>
            </a:pPr>
            <a:r>
              <a:rPr lang="en-US" dirty="0" smtClean="0"/>
              <a:t>Inventions to deal with the climate: lamps, kayak, harpoons, snow shoes, and many more.</a:t>
            </a:r>
            <a:endParaRPr lang="en-US" dirty="0"/>
          </a:p>
        </p:txBody>
      </p:sp>
      <p:pic>
        <p:nvPicPr>
          <p:cNvPr id="4098" name="Picture 2" descr="http://static.ddmcdn.com/gif/kayak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4038600" cy="2715959"/>
          </a:xfrm>
          <a:prstGeom prst="rect">
            <a:avLst/>
          </a:prstGeom>
          <a:noFill/>
        </p:spPr>
      </p:pic>
      <p:pic>
        <p:nvPicPr>
          <p:cNvPr id="4100" name="Picture 4" descr="http://www.acsalaska.net/~benmuse/blog/images/Unangan%20whalers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moksy.com/images.html/EskimoAleut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5964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r>
              <a:rPr lang="en-US" dirty="0" smtClean="0"/>
              <a:t>I.  The Land Bridge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 Scientists believe that people came to the Americas around 15,000 to 40,000 years ago across the </a:t>
            </a:r>
            <a:r>
              <a:rPr lang="en-US" dirty="0" err="1" smtClean="0">
                <a:solidFill>
                  <a:srgbClr val="FF0000"/>
                </a:solidFill>
              </a:rPr>
              <a:t>Beringia</a:t>
            </a:r>
            <a:r>
              <a:rPr lang="en-US" dirty="0" smtClean="0">
                <a:solidFill>
                  <a:srgbClr val="FF0000"/>
                </a:solidFill>
              </a:rPr>
              <a:t> Land Mass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AutoNum type="alphaUcPeriod" startAt="2"/>
            </a:pPr>
            <a:r>
              <a:rPr lang="en-US" dirty="0" smtClean="0"/>
              <a:t>They possibly crossed land which connected </a:t>
            </a:r>
            <a:r>
              <a:rPr lang="en-US" dirty="0" smtClean="0">
                <a:solidFill>
                  <a:srgbClr val="FF0000"/>
                </a:solidFill>
              </a:rPr>
              <a:t>Alaska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Russia</a:t>
            </a:r>
            <a:r>
              <a:rPr lang="en-US" dirty="0" smtClean="0"/>
              <a:t> during the Ice Age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more ice = less water in ocean = land exposed.</a:t>
            </a:r>
            <a:endParaRPr lang="en-US" dirty="0"/>
          </a:p>
        </p:txBody>
      </p:sp>
      <p:pic>
        <p:nvPicPr>
          <p:cNvPr id="1026" name="Picture 2" descr="http://www.erroluys.com/America/images/BeringiaStateMuseumIllinois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57150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They were probably hunting large mammals and followed them to the Americas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originally, these people were </a:t>
            </a:r>
            <a:r>
              <a:rPr lang="en-US" dirty="0" smtClean="0">
                <a:solidFill>
                  <a:srgbClr val="FF0000"/>
                </a:solidFill>
              </a:rPr>
              <a:t>hunter-gatherers.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images.stanzapub.com/readers/2009/01/29/woolymammothrbc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596015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en-US" dirty="0" smtClean="0"/>
              <a:t>II.  Early American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Mesoamericans learned to farm around 10,000 years ago.</a:t>
            </a: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Agricultural Revolution</a:t>
            </a:r>
            <a:r>
              <a:rPr lang="en-US" dirty="0" smtClean="0"/>
              <a:t>:  Once they learned to farm, they quit wandering and began building </a:t>
            </a:r>
            <a:r>
              <a:rPr lang="en-US" dirty="0" smtClean="0">
                <a:solidFill>
                  <a:srgbClr val="FF0000"/>
                </a:solidFill>
              </a:rPr>
              <a:t>civilizations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Complex societies had formed by 1500 B.C.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cl.ac.uk/archaeology/slideshow/detail/olm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3276600" cy="376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 smtClean="0"/>
              <a:t>III.  Civilizations in Central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>
                <a:solidFill>
                  <a:srgbClr val="FF0000"/>
                </a:solidFill>
              </a:rPr>
              <a:t>Olmec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1.  near present day Vera Cruz, Mexico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2.  trading empire</a:t>
            </a:r>
          </a:p>
          <a:p>
            <a:pPr marL="514350" indent="-514350">
              <a:buNone/>
            </a:pPr>
            <a:r>
              <a:rPr lang="en-US" dirty="0" smtClean="0"/>
              <a:t>	3.  Believed to be the first to </a:t>
            </a:r>
            <a:r>
              <a:rPr lang="en-US" dirty="0" smtClean="0">
                <a:solidFill>
                  <a:srgbClr val="FF0000"/>
                </a:solidFill>
              </a:rPr>
              <a:t>civilize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2" name="Picture 4" descr="http://rllewellyn.net/academic/FantArch/photos/olmec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11636"/>
            <a:ext cx="3810000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zastavki.com/pictures/1600x1200/2008/World_Mexica_Ancient_Mayan_Ruins_00773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10168</TotalTime>
  <Words>688</Words>
  <Application>Microsoft Office PowerPoint</Application>
  <PresentationFormat>On-screen Show (4:3)</PresentationFormat>
  <Paragraphs>138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Pre-Columbian Americas</vt:lpstr>
      <vt:lpstr>I.  The Land Bridge Theory</vt:lpstr>
      <vt:lpstr>Slide 5</vt:lpstr>
      <vt:lpstr>Slide 6</vt:lpstr>
      <vt:lpstr>II.  Early American Civilizations</vt:lpstr>
      <vt:lpstr>III.  Civilizations in Central America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D.  Aztecs</vt:lpstr>
      <vt:lpstr>Slide 19</vt:lpstr>
      <vt:lpstr>Slide 20</vt:lpstr>
      <vt:lpstr>Slide 21</vt:lpstr>
      <vt:lpstr>Slide 22</vt:lpstr>
      <vt:lpstr>IV.  Civilizations in South America</vt:lpstr>
      <vt:lpstr>Slide 24</vt:lpstr>
      <vt:lpstr>Slide 25</vt:lpstr>
      <vt:lpstr>Slide 26</vt:lpstr>
      <vt:lpstr>Slide 27</vt:lpstr>
      <vt:lpstr>V.  Civilizations in North America</vt:lpstr>
      <vt:lpstr>Slide 29</vt:lpstr>
      <vt:lpstr>Slide 30</vt:lpstr>
      <vt:lpstr>Slide 31</vt:lpstr>
      <vt:lpstr>Slide 32</vt:lpstr>
      <vt:lpstr>Slide 33</vt:lpstr>
      <vt:lpstr>Slide 34</vt:lpstr>
      <vt:lpstr>D.  Algonquian</vt:lpstr>
      <vt:lpstr>E.  Iroquois</vt:lpstr>
      <vt:lpstr>F.  Inuit and Aleut  </vt:lpstr>
      <vt:lpstr>Slide 38</vt:lpstr>
    </vt:vector>
  </TitlesOfParts>
  <Company>Lee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Americans</dc:title>
  <dc:creator>stephensonb</dc:creator>
  <cp:lastModifiedBy>cabaker</cp:lastModifiedBy>
  <cp:revision>411</cp:revision>
  <dcterms:created xsi:type="dcterms:W3CDTF">2010-05-03T14:16:06Z</dcterms:created>
  <dcterms:modified xsi:type="dcterms:W3CDTF">2014-08-08T18:00:59Z</dcterms:modified>
</cp:coreProperties>
</file>